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egan Hawkins" initials="TH" lastIdx="3" clrIdx="0">
    <p:extLst>
      <p:ext uri="{19B8F6BF-5375-455C-9EA6-DF929625EA0E}">
        <p15:presenceInfo xmlns:p15="http://schemas.microsoft.com/office/powerpoint/2012/main" userId="S::Tiegan.Hawkins@creditserve.co.uk::683b7f72-2493-452e-8e58-058c4d7aebd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1B25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BDE054-796C-4972-9D80-0781B7C1C9D8}" v="61" dt="2020-07-27T10:40:22.6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396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2817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971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907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324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86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925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918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013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63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1292E-3FA0-4345-8B5D-CF9253756BC2}" type="datetimeFigureOut">
              <a:rPr lang="en-GB" smtClean="0"/>
              <a:t>27/07/2020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7A9FE-2A49-4329-BB04-4B3E1A2C8D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A91179C-6526-4D57-A071-9A07E0A4AE88}"/>
              </a:ext>
            </a:extLst>
          </p:cNvPr>
          <p:cNvGrpSpPr>
            <a:grpSpLocks/>
          </p:cNvGrpSpPr>
          <p:nvPr/>
        </p:nvGrpSpPr>
        <p:grpSpPr bwMode="auto">
          <a:xfrm>
            <a:off x="252042" y="1185069"/>
            <a:ext cx="6353916" cy="10348805"/>
            <a:chOff x="1030" y="1030"/>
            <a:chExt cx="14800" cy="22237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0087F0C7-E805-4E69-A819-AD217F7BD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" y="1037"/>
              <a:ext cx="14785" cy="22222"/>
            </a:xfrm>
            <a:custGeom>
              <a:avLst/>
              <a:gdLst>
                <a:gd name="T0" fmla="+- 0 1038 1038"/>
                <a:gd name="T1" fmla="*/ T0 w 14785"/>
                <a:gd name="T2" fmla="+- 0 23259 1038"/>
                <a:gd name="T3" fmla="*/ 23259 h 22222"/>
                <a:gd name="T4" fmla="+- 0 1038 1038"/>
                <a:gd name="T5" fmla="*/ T4 w 14785"/>
                <a:gd name="T6" fmla="+- 0 1090 1038"/>
                <a:gd name="T7" fmla="*/ 1090 h 22222"/>
                <a:gd name="T8" fmla="+- 0 1038 1038"/>
                <a:gd name="T9" fmla="*/ T8 w 14785"/>
                <a:gd name="T10" fmla="+- 0 1083 1038"/>
                <a:gd name="T11" fmla="*/ 1083 h 22222"/>
                <a:gd name="T12" fmla="+- 0 1039 1038"/>
                <a:gd name="T13" fmla="*/ T12 w 14785"/>
                <a:gd name="T14" fmla="+- 0 1077 1038"/>
                <a:gd name="T15" fmla="*/ 1077 h 22222"/>
                <a:gd name="T16" fmla="+- 0 1042 1038"/>
                <a:gd name="T17" fmla="*/ T16 w 14785"/>
                <a:gd name="T18" fmla="+- 0 1070 1038"/>
                <a:gd name="T19" fmla="*/ 1070 h 22222"/>
                <a:gd name="T20" fmla="+- 0 1044 1038"/>
                <a:gd name="T21" fmla="*/ T20 w 14785"/>
                <a:gd name="T22" fmla="+- 0 1064 1038"/>
                <a:gd name="T23" fmla="*/ 1064 h 22222"/>
                <a:gd name="T24" fmla="+- 0 1048 1038"/>
                <a:gd name="T25" fmla="*/ T24 w 14785"/>
                <a:gd name="T26" fmla="+- 0 1058 1038"/>
                <a:gd name="T27" fmla="*/ 1058 h 22222"/>
                <a:gd name="T28" fmla="+- 0 1053 1038"/>
                <a:gd name="T29" fmla="*/ T28 w 14785"/>
                <a:gd name="T30" fmla="+- 0 1053 1038"/>
                <a:gd name="T31" fmla="*/ 1053 h 22222"/>
                <a:gd name="T32" fmla="+- 0 1058 1038"/>
                <a:gd name="T33" fmla="*/ T32 w 14785"/>
                <a:gd name="T34" fmla="+- 0 1048 1038"/>
                <a:gd name="T35" fmla="*/ 1048 h 22222"/>
                <a:gd name="T36" fmla="+- 0 1064 1038"/>
                <a:gd name="T37" fmla="*/ T36 w 14785"/>
                <a:gd name="T38" fmla="+- 0 1044 1038"/>
                <a:gd name="T39" fmla="*/ 1044 h 22222"/>
                <a:gd name="T40" fmla="+- 0 1070 1038"/>
                <a:gd name="T41" fmla="*/ T40 w 14785"/>
                <a:gd name="T42" fmla="+- 0 1042 1038"/>
                <a:gd name="T43" fmla="*/ 1042 h 22222"/>
                <a:gd name="T44" fmla="+- 0 1077 1038"/>
                <a:gd name="T45" fmla="*/ T44 w 14785"/>
                <a:gd name="T46" fmla="+- 0 1039 1038"/>
                <a:gd name="T47" fmla="*/ 1039 h 22222"/>
                <a:gd name="T48" fmla="+- 0 1083 1038"/>
                <a:gd name="T49" fmla="*/ T48 w 14785"/>
                <a:gd name="T50" fmla="+- 0 1038 1038"/>
                <a:gd name="T51" fmla="*/ 1038 h 22222"/>
                <a:gd name="T52" fmla="+- 0 1090 1038"/>
                <a:gd name="T53" fmla="*/ T52 w 14785"/>
                <a:gd name="T54" fmla="+- 0 1038 1038"/>
                <a:gd name="T55" fmla="*/ 1038 h 22222"/>
                <a:gd name="T56" fmla="+- 0 15770 1038"/>
                <a:gd name="T57" fmla="*/ T56 w 14785"/>
                <a:gd name="T58" fmla="+- 0 1038 1038"/>
                <a:gd name="T59" fmla="*/ 1038 h 22222"/>
                <a:gd name="T60" fmla="+- 0 15777 1038"/>
                <a:gd name="T61" fmla="*/ T60 w 14785"/>
                <a:gd name="T62" fmla="+- 0 1038 1038"/>
                <a:gd name="T63" fmla="*/ 1038 h 22222"/>
                <a:gd name="T64" fmla="+- 0 15783 1038"/>
                <a:gd name="T65" fmla="*/ T64 w 14785"/>
                <a:gd name="T66" fmla="+- 0 1039 1038"/>
                <a:gd name="T67" fmla="*/ 1039 h 22222"/>
                <a:gd name="T68" fmla="+- 0 15790 1038"/>
                <a:gd name="T69" fmla="*/ T68 w 14785"/>
                <a:gd name="T70" fmla="+- 0 1042 1038"/>
                <a:gd name="T71" fmla="*/ 1042 h 22222"/>
                <a:gd name="T72" fmla="+- 0 15796 1038"/>
                <a:gd name="T73" fmla="*/ T72 w 14785"/>
                <a:gd name="T74" fmla="+- 0 1044 1038"/>
                <a:gd name="T75" fmla="*/ 1044 h 22222"/>
                <a:gd name="T76" fmla="+- 0 15802 1038"/>
                <a:gd name="T77" fmla="*/ T76 w 14785"/>
                <a:gd name="T78" fmla="+- 0 1048 1038"/>
                <a:gd name="T79" fmla="*/ 1048 h 22222"/>
                <a:gd name="T80" fmla="+- 0 15807 1038"/>
                <a:gd name="T81" fmla="*/ T80 w 14785"/>
                <a:gd name="T82" fmla="+- 0 1053 1038"/>
                <a:gd name="T83" fmla="*/ 1053 h 22222"/>
                <a:gd name="T84" fmla="+- 0 15812 1038"/>
                <a:gd name="T85" fmla="*/ T84 w 14785"/>
                <a:gd name="T86" fmla="+- 0 1058 1038"/>
                <a:gd name="T87" fmla="*/ 1058 h 22222"/>
                <a:gd name="T88" fmla="+- 0 15816 1038"/>
                <a:gd name="T89" fmla="*/ T88 w 14785"/>
                <a:gd name="T90" fmla="+- 0 1064 1038"/>
                <a:gd name="T91" fmla="*/ 1064 h 22222"/>
                <a:gd name="T92" fmla="+- 0 15818 1038"/>
                <a:gd name="T93" fmla="*/ T92 w 14785"/>
                <a:gd name="T94" fmla="+- 0 1070 1038"/>
                <a:gd name="T95" fmla="*/ 1070 h 22222"/>
                <a:gd name="T96" fmla="+- 0 15821 1038"/>
                <a:gd name="T97" fmla="*/ T96 w 14785"/>
                <a:gd name="T98" fmla="+- 0 1077 1038"/>
                <a:gd name="T99" fmla="*/ 1077 h 22222"/>
                <a:gd name="T100" fmla="+- 0 15822 1038"/>
                <a:gd name="T101" fmla="*/ T100 w 14785"/>
                <a:gd name="T102" fmla="+- 0 1083 1038"/>
                <a:gd name="T103" fmla="*/ 1083 h 22222"/>
                <a:gd name="T104" fmla="+- 0 15822 1038"/>
                <a:gd name="T105" fmla="*/ T104 w 14785"/>
                <a:gd name="T106" fmla="+- 0 1090 1038"/>
                <a:gd name="T107" fmla="*/ 1090 h 22222"/>
                <a:gd name="T108" fmla="+- 0 15822 1038"/>
                <a:gd name="T109" fmla="*/ T108 w 14785"/>
                <a:gd name="T110" fmla="+- 0 23259 1038"/>
                <a:gd name="T111" fmla="*/ 23259 h 222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</a:cxnLst>
              <a:rect l="0" t="0" r="r" b="b"/>
              <a:pathLst>
                <a:path w="14785" h="22222">
                  <a:moveTo>
                    <a:pt x="0" y="22221"/>
                  </a:moveTo>
                  <a:lnTo>
                    <a:pt x="0" y="52"/>
                  </a:lnTo>
                  <a:lnTo>
                    <a:pt x="0" y="45"/>
                  </a:lnTo>
                  <a:lnTo>
                    <a:pt x="1" y="39"/>
                  </a:lnTo>
                  <a:lnTo>
                    <a:pt x="4" y="32"/>
                  </a:lnTo>
                  <a:lnTo>
                    <a:pt x="6" y="26"/>
                  </a:lnTo>
                  <a:lnTo>
                    <a:pt x="10" y="20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6" y="6"/>
                  </a:lnTo>
                  <a:lnTo>
                    <a:pt x="32" y="4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14732" y="0"/>
                  </a:lnTo>
                  <a:lnTo>
                    <a:pt x="14739" y="0"/>
                  </a:lnTo>
                  <a:lnTo>
                    <a:pt x="14745" y="1"/>
                  </a:lnTo>
                  <a:lnTo>
                    <a:pt x="14752" y="4"/>
                  </a:lnTo>
                  <a:lnTo>
                    <a:pt x="14758" y="6"/>
                  </a:lnTo>
                  <a:lnTo>
                    <a:pt x="14764" y="10"/>
                  </a:lnTo>
                  <a:lnTo>
                    <a:pt x="14769" y="15"/>
                  </a:lnTo>
                  <a:lnTo>
                    <a:pt x="14774" y="20"/>
                  </a:lnTo>
                  <a:lnTo>
                    <a:pt x="14778" y="26"/>
                  </a:lnTo>
                  <a:lnTo>
                    <a:pt x="14780" y="32"/>
                  </a:lnTo>
                  <a:lnTo>
                    <a:pt x="14783" y="39"/>
                  </a:lnTo>
                  <a:lnTo>
                    <a:pt x="14784" y="45"/>
                  </a:lnTo>
                  <a:lnTo>
                    <a:pt x="14784" y="52"/>
                  </a:lnTo>
                  <a:lnTo>
                    <a:pt x="14784" y="22221"/>
                  </a:lnTo>
                </a:path>
              </a:pathLst>
            </a:custGeom>
            <a:noFill/>
            <a:ln w="9531">
              <a:solidFill>
                <a:srgbClr val="DEE2E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5A773DFE-7BA3-4C26-9672-D697FECF30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8" y="3326"/>
              <a:ext cx="5404" cy="2705"/>
            </a:xfrm>
            <a:custGeom>
              <a:avLst/>
              <a:gdLst>
                <a:gd name="T0" fmla="+- 0 8272 5728"/>
                <a:gd name="T1" fmla="*/ T0 w 5404"/>
                <a:gd name="T2" fmla="+- 0 3331 3327"/>
                <a:gd name="T3" fmla="*/ 3331 h 2705"/>
                <a:gd name="T4" fmla="+- 0 8039 5728"/>
                <a:gd name="T5" fmla="*/ T4 w 5404"/>
                <a:gd name="T6" fmla="+- 0 3355 3327"/>
                <a:gd name="T7" fmla="*/ 3355 h 2705"/>
                <a:gd name="T8" fmla="+- 0 7809 5728"/>
                <a:gd name="T9" fmla="*/ T8 w 5404"/>
                <a:gd name="T10" fmla="+- 0 3399 3327"/>
                <a:gd name="T11" fmla="*/ 3399 h 2705"/>
                <a:gd name="T12" fmla="+- 0 7584 5728"/>
                <a:gd name="T13" fmla="*/ T12 w 5404"/>
                <a:gd name="T14" fmla="+- 0 3463 3327"/>
                <a:gd name="T15" fmla="*/ 3463 h 2705"/>
                <a:gd name="T16" fmla="+- 0 7362 5728"/>
                <a:gd name="T17" fmla="*/ T16 w 5404"/>
                <a:gd name="T18" fmla="+- 0 3547 3327"/>
                <a:gd name="T19" fmla="*/ 3547 h 2705"/>
                <a:gd name="T20" fmla="+- 0 7148 5728"/>
                <a:gd name="T21" fmla="*/ T20 w 5404"/>
                <a:gd name="T22" fmla="+- 0 3650 3327"/>
                <a:gd name="T23" fmla="*/ 3650 h 2705"/>
                <a:gd name="T24" fmla="+- 0 6946 5728"/>
                <a:gd name="T25" fmla="*/ T24 w 5404"/>
                <a:gd name="T26" fmla="+- 0 3770 3327"/>
                <a:gd name="T27" fmla="*/ 3770 h 2705"/>
                <a:gd name="T28" fmla="+- 0 6756 5728"/>
                <a:gd name="T29" fmla="*/ T28 w 5404"/>
                <a:gd name="T30" fmla="+- 0 3907 3327"/>
                <a:gd name="T31" fmla="*/ 3907 h 2705"/>
                <a:gd name="T32" fmla="+- 0 6577 5728"/>
                <a:gd name="T33" fmla="*/ T32 w 5404"/>
                <a:gd name="T34" fmla="+- 0 4063 3327"/>
                <a:gd name="T35" fmla="*/ 4063 h 2705"/>
                <a:gd name="T36" fmla="+- 0 6410 5728"/>
                <a:gd name="T37" fmla="*/ T36 w 5404"/>
                <a:gd name="T38" fmla="+- 0 4234 3327"/>
                <a:gd name="T39" fmla="*/ 4234 h 2705"/>
                <a:gd name="T40" fmla="+- 0 6261 5728"/>
                <a:gd name="T41" fmla="*/ T40 w 5404"/>
                <a:gd name="T42" fmla="+- 0 4417 3327"/>
                <a:gd name="T43" fmla="*/ 4417 h 2705"/>
                <a:gd name="T44" fmla="+- 0 6129 5728"/>
                <a:gd name="T45" fmla="*/ T44 w 5404"/>
                <a:gd name="T46" fmla="+- 0 4611 3327"/>
                <a:gd name="T47" fmla="*/ 4611 h 2705"/>
                <a:gd name="T48" fmla="+- 0 6015 5728"/>
                <a:gd name="T49" fmla="*/ T48 w 5404"/>
                <a:gd name="T50" fmla="+- 0 4817 3327"/>
                <a:gd name="T51" fmla="*/ 4817 h 2705"/>
                <a:gd name="T52" fmla="+- 0 5918 5728"/>
                <a:gd name="T53" fmla="*/ T52 w 5404"/>
                <a:gd name="T54" fmla="+- 0 5034 3327"/>
                <a:gd name="T55" fmla="*/ 5034 h 2705"/>
                <a:gd name="T56" fmla="+- 0 5841 5728"/>
                <a:gd name="T57" fmla="*/ T56 w 5404"/>
                <a:gd name="T58" fmla="+- 0 5257 3327"/>
                <a:gd name="T59" fmla="*/ 5257 h 2705"/>
                <a:gd name="T60" fmla="+- 0 5783 5728"/>
                <a:gd name="T61" fmla="*/ T60 w 5404"/>
                <a:gd name="T62" fmla="+- 0 5484 3327"/>
                <a:gd name="T63" fmla="*/ 5484 h 2705"/>
                <a:gd name="T64" fmla="+- 0 5746 5728"/>
                <a:gd name="T65" fmla="*/ T64 w 5404"/>
                <a:gd name="T66" fmla="+- 0 5715 3327"/>
                <a:gd name="T67" fmla="*/ 5715 h 2705"/>
                <a:gd name="T68" fmla="+- 0 5729 5728"/>
                <a:gd name="T69" fmla="*/ T68 w 5404"/>
                <a:gd name="T70" fmla="+- 0 5949 3327"/>
                <a:gd name="T71" fmla="*/ 5949 h 2705"/>
                <a:gd name="T72" fmla="+- 0 6629 5728"/>
                <a:gd name="T73" fmla="*/ T72 w 5404"/>
                <a:gd name="T74" fmla="+- 0 6031 3327"/>
                <a:gd name="T75" fmla="*/ 6031 h 2705"/>
                <a:gd name="T76" fmla="+- 0 6635 5728"/>
                <a:gd name="T77" fmla="*/ T76 w 5404"/>
                <a:gd name="T78" fmla="+- 0 5877 3327"/>
                <a:gd name="T79" fmla="*/ 5877 h 2705"/>
                <a:gd name="T80" fmla="+- 0 6668 5728"/>
                <a:gd name="T81" fmla="*/ T80 w 5404"/>
                <a:gd name="T82" fmla="+- 0 5654 3327"/>
                <a:gd name="T83" fmla="*/ 5654 h 2705"/>
                <a:gd name="T84" fmla="+- 0 6729 5728"/>
                <a:gd name="T85" fmla="*/ T84 w 5404"/>
                <a:gd name="T86" fmla="+- 0 5437 3327"/>
                <a:gd name="T87" fmla="*/ 5437 h 2705"/>
                <a:gd name="T88" fmla="+- 0 6823 5728"/>
                <a:gd name="T89" fmla="*/ T88 w 5404"/>
                <a:gd name="T90" fmla="+- 0 5215 3327"/>
                <a:gd name="T91" fmla="*/ 5215 h 2705"/>
                <a:gd name="T92" fmla="+- 0 6947 5728"/>
                <a:gd name="T93" fmla="*/ T92 w 5404"/>
                <a:gd name="T94" fmla="+- 0 5006 3327"/>
                <a:gd name="T95" fmla="*/ 5006 h 2705"/>
                <a:gd name="T96" fmla="+- 0 7099 5728"/>
                <a:gd name="T97" fmla="*/ T96 w 5404"/>
                <a:gd name="T98" fmla="+- 0 4815 3327"/>
                <a:gd name="T99" fmla="*/ 4815 h 2705"/>
                <a:gd name="T100" fmla="+- 0 7278 5728"/>
                <a:gd name="T101" fmla="*/ T100 w 5404"/>
                <a:gd name="T102" fmla="+- 0 4644 3327"/>
                <a:gd name="T103" fmla="*/ 4644 h 2705"/>
                <a:gd name="T104" fmla="+- 0 7475 5728"/>
                <a:gd name="T105" fmla="*/ T104 w 5404"/>
                <a:gd name="T106" fmla="+- 0 4501 3327"/>
                <a:gd name="T107" fmla="*/ 4501 h 2705"/>
                <a:gd name="T108" fmla="+- 0 7691 5728"/>
                <a:gd name="T109" fmla="*/ T108 w 5404"/>
                <a:gd name="T110" fmla="+- 0 4386 3327"/>
                <a:gd name="T111" fmla="*/ 4386 h 2705"/>
                <a:gd name="T112" fmla="+- 0 7910 5728"/>
                <a:gd name="T113" fmla="*/ T112 w 5404"/>
                <a:gd name="T114" fmla="+- 0 4304 3327"/>
                <a:gd name="T115" fmla="*/ 4304 h 2705"/>
                <a:gd name="T116" fmla="+- 0 8129 5728"/>
                <a:gd name="T117" fmla="*/ T116 w 5404"/>
                <a:gd name="T118" fmla="+- 0 4252 3327"/>
                <a:gd name="T119" fmla="*/ 4252 h 2705"/>
                <a:gd name="T120" fmla="+- 0 8354 5728"/>
                <a:gd name="T121" fmla="*/ T120 w 5404"/>
                <a:gd name="T122" fmla="+- 0 4229 3327"/>
                <a:gd name="T123" fmla="*/ 4229 h 2705"/>
                <a:gd name="T124" fmla="+- 0 10396 5728"/>
                <a:gd name="T125" fmla="*/ T124 w 5404"/>
                <a:gd name="T126" fmla="+- 0 4175 3327"/>
                <a:gd name="T127" fmla="*/ 4175 h 2705"/>
                <a:gd name="T128" fmla="+- 0 10225 5728"/>
                <a:gd name="T129" fmla="*/ T128 w 5404"/>
                <a:gd name="T130" fmla="+- 0 4009 3327"/>
                <a:gd name="T131" fmla="*/ 4009 h 2705"/>
                <a:gd name="T132" fmla="+- 0 10042 5728"/>
                <a:gd name="T133" fmla="*/ T132 w 5404"/>
                <a:gd name="T134" fmla="+- 0 3860 3327"/>
                <a:gd name="T135" fmla="*/ 3860 h 2705"/>
                <a:gd name="T136" fmla="+- 0 9848 5728"/>
                <a:gd name="T137" fmla="*/ T136 w 5404"/>
                <a:gd name="T138" fmla="+- 0 3728 3327"/>
                <a:gd name="T139" fmla="*/ 3728 h 2705"/>
                <a:gd name="T140" fmla="+- 0 9642 5728"/>
                <a:gd name="T141" fmla="*/ T140 w 5404"/>
                <a:gd name="T142" fmla="+- 0 3613 3327"/>
                <a:gd name="T143" fmla="*/ 3613 h 2705"/>
                <a:gd name="T144" fmla="+- 0 9424 5728"/>
                <a:gd name="T145" fmla="*/ T144 w 5404"/>
                <a:gd name="T146" fmla="+- 0 3516 3327"/>
                <a:gd name="T147" fmla="*/ 3516 h 2705"/>
                <a:gd name="T148" fmla="+- 0 9201 5728"/>
                <a:gd name="T149" fmla="*/ T148 w 5404"/>
                <a:gd name="T150" fmla="+- 0 3439 3327"/>
                <a:gd name="T151" fmla="*/ 3439 h 2705"/>
                <a:gd name="T152" fmla="+- 0 8974 5728"/>
                <a:gd name="T153" fmla="*/ T152 w 5404"/>
                <a:gd name="T154" fmla="+- 0 3382 3327"/>
                <a:gd name="T155" fmla="*/ 3382 h 2705"/>
                <a:gd name="T156" fmla="+- 0 8744 5728"/>
                <a:gd name="T157" fmla="*/ T156 w 5404"/>
                <a:gd name="T158" fmla="+- 0 3345 3327"/>
                <a:gd name="T159" fmla="*/ 3345 h 2705"/>
                <a:gd name="T160" fmla="+- 0 8509 5728"/>
                <a:gd name="T161" fmla="*/ T160 w 5404"/>
                <a:gd name="T162" fmla="+- 0 3328 3327"/>
                <a:gd name="T163" fmla="*/ 3328 h 2705"/>
                <a:gd name="T164" fmla="+- 0 8430 5728"/>
                <a:gd name="T165" fmla="*/ T164 w 5404"/>
                <a:gd name="T166" fmla="+- 0 4227 3327"/>
                <a:gd name="T167" fmla="*/ 4227 h 2705"/>
                <a:gd name="T168" fmla="+- 0 8582 5728"/>
                <a:gd name="T169" fmla="*/ T168 w 5404"/>
                <a:gd name="T170" fmla="+- 0 4234 3327"/>
                <a:gd name="T171" fmla="*/ 4234 h 2705"/>
                <a:gd name="T172" fmla="+- 0 8804 5728"/>
                <a:gd name="T173" fmla="*/ T172 w 5404"/>
                <a:gd name="T174" fmla="+- 0 4266 3327"/>
                <a:gd name="T175" fmla="*/ 4266 h 2705"/>
                <a:gd name="T176" fmla="+- 0 9022 5728"/>
                <a:gd name="T177" fmla="*/ T176 w 5404"/>
                <a:gd name="T178" fmla="+- 0 4327 3327"/>
                <a:gd name="T179" fmla="*/ 4327 h 2705"/>
                <a:gd name="T180" fmla="+- 0 9243 5728"/>
                <a:gd name="T181" fmla="*/ T180 w 5404"/>
                <a:gd name="T182" fmla="+- 0 4421 3327"/>
                <a:gd name="T183" fmla="*/ 4421 h 2705"/>
                <a:gd name="T184" fmla="+- 0 9453 5728"/>
                <a:gd name="T185" fmla="*/ T184 w 5404"/>
                <a:gd name="T186" fmla="+- 0 4545 3327"/>
                <a:gd name="T187" fmla="*/ 4545 h 2705"/>
                <a:gd name="T188" fmla="+- 0 9644 5728"/>
                <a:gd name="T189" fmla="*/ T188 w 5404"/>
                <a:gd name="T190" fmla="+- 0 4698 3327"/>
                <a:gd name="T191" fmla="*/ 4698 h 2705"/>
                <a:gd name="T192" fmla="+- 0 9815 5728"/>
                <a:gd name="T193" fmla="*/ T192 w 5404"/>
                <a:gd name="T194" fmla="+- 0 4876 3327"/>
                <a:gd name="T195" fmla="*/ 4876 h 2705"/>
                <a:gd name="T196" fmla="+- 0 9958 5728"/>
                <a:gd name="T197" fmla="*/ T196 w 5404"/>
                <a:gd name="T198" fmla="+- 0 5074 3327"/>
                <a:gd name="T199" fmla="*/ 5074 h 2705"/>
                <a:gd name="T200" fmla="+- 0 10073 5728"/>
                <a:gd name="T201" fmla="*/ T200 w 5404"/>
                <a:gd name="T202" fmla="+- 0 5289 3327"/>
                <a:gd name="T203" fmla="*/ 5289 h 2705"/>
                <a:gd name="T204" fmla="+- 0 10155 5728"/>
                <a:gd name="T205" fmla="*/ T204 w 5404"/>
                <a:gd name="T206" fmla="+- 0 5509 3327"/>
                <a:gd name="T207" fmla="*/ 5509 h 2705"/>
                <a:gd name="T208" fmla="+- 0 10206 5728"/>
                <a:gd name="T209" fmla="*/ T208 w 5404"/>
                <a:gd name="T210" fmla="+- 0 5728 3327"/>
                <a:gd name="T211" fmla="*/ 5728 h 2705"/>
                <a:gd name="T212" fmla="+- 0 10230 5728"/>
                <a:gd name="T213" fmla="*/ T212 w 5404"/>
                <a:gd name="T214" fmla="+- 0 5952 3327"/>
                <a:gd name="T215" fmla="*/ 5952 h 2705"/>
                <a:gd name="T216" fmla="+- 0 11131 5728"/>
                <a:gd name="T217" fmla="*/ T216 w 5404"/>
                <a:gd name="T218" fmla="+- 0 5949 3327"/>
                <a:gd name="T219" fmla="*/ 5949 h 2705"/>
                <a:gd name="T220" fmla="+- 0 11114 5728"/>
                <a:gd name="T221" fmla="*/ T220 w 5404"/>
                <a:gd name="T222" fmla="+- 0 5715 3327"/>
                <a:gd name="T223" fmla="*/ 5715 h 2705"/>
                <a:gd name="T224" fmla="+- 0 11077 5728"/>
                <a:gd name="T225" fmla="*/ T224 w 5404"/>
                <a:gd name="T226" fmla="+- 0 5484 3327"/>
                <a:gd name="T227" fmla="*/ 5484 h 2705"/>
                <a:gd name="T228" fmla="+- 0 11019 5728"/>
                <a:gd name="T229" fmla="*/ T228 w 5404"/>
                <a:gd name="T230" fmla="+- 0 5257 3327"/>
                <a:gd name="T231" fmla="*/ 5257 h 2705"/>
                <a:gd name="T232" fmla="+- 0 10942 5728"/>
                <a:gd name="T233" fmla="*/ T232 w 5404"/>
                <a:gd name="T234" fmla="+- 0 5034 3327"/>
                <a:gd name="T235" fmla="*/ 5034 h 2705"/>
                <a:gd name="T236" fmla="+- 0 10845 5728"/>
                <a:gd name="T237" fmla="*/ T236 w 5404"/>
                <a:gd name="T238" fmla="+- 0 4817 3327"/>
                <a:gd name="T239" fmla="*/ 4817 h 2705"/>
                <a:gd name="T240" fmla="+- 0 10731 5728"/>
                <a:gd name="T241" fmla="*/ T240 w 5404"/>
                <a:gd name="T242" fmla="+- 0 4611 3327"/>
                <a:gd name="T243" fmla="*/ 4611 h 2705"/>
                <a:gd name="T244" fmla="+- 0 10599 5728"/>
                <a:gd name="T245" fmla="*/ T244 w 5404"/>
                <a:gd name="T246" fmla="+- 0 4417 3327"/>
                <a:gd name="T247" fmla="*/ 4417 h 2705"/>
                <a:gd name="T248" fmla="+- 0 10450 5728"/>
                <a:gd name="T249" fmla="*/ T248 w 5404"/>
                <a:gd name="T250" fmla="+- 0 4234 3327"/>
                <a:gd name="T251" fmla="*/ 4234 h 270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  <a:cxn ang="0">
                  <a:pos x="T229" y="T231"/>
                </a:cxn>
                <a:cxn ang="0">
                  <a:pos x="T233" y="T235"/>
                </a:cxn>
                <a:cxn ang="0">
                  <a:pos x="T237" y="T239"/>
                </a:cxn>
                <a:cxn ang="0">
                  <a:pos x="T241" y="T243"/>
                </a:cxn>
                <a:cxn ang="0">
                  <a:pos x="T245" y="T247"/>
                </a:cxn>
                <a:cxn ang="0">
                  <a:pos x="T249" y="T251"/>
                </a:cxn>
              </a:cxnLst>
              <a:rect l="0" t="0" r="r" b="b"/>
              <a:pathLst>
                <a:path w="5404" h="2705">
                  <a:moveTo>
                    <a:pt x="2702" y="0"/>
                  </a:moveTo>
                  <a:lnTo>
                    <a:pt x="2623" y="1"/>
                  </a:lnTo>
                  <a:lnTo>
                    <a:pt x="2544" y="4"/>
                  </a:lnTo>
                  <a:lnTo>
                    <a:pt x="2466" y="10"/>
                  </a:lnTo>
                  <a:lnTo>
                    <a:pt x="2388" y="18"/>
                  </a:lnTo>
                  <a:lnTo>
                    <a:pt x="2311" y="28"/>
                  </a:lnTo>
                  <a:lnTo>
                    <a:pt x="2234" y="40"/>
                  </a:lnTo>
                  <a:lnTo>
                    <a:pt x="2158" y="55"/>
                  </a:lnTo>
                  <a:lnTo>
                    <a:pt x="2081" y="72"/>
                  </a:lnTo>
                  <a:lnTo>
                    <a:pt x="2006" y="91"/>
                  </a:lnTo>
                  <a:lnTo>
                    <a:pt x="1931" y="112"/>
                  </a:lnTo>
                  <a:lnTo>
                    <a:pt x="1856" y="136"/>
                  </a:lnTo>
                  <a:lnTo>
                    <a:pt x="1781" y="161"/>
                  </a:lnTo>
                  <a:lnTo>
                    <a:pt x="1708" y="189"/>
                  </a:lnTo>
                  <a:lnTo>
                    <a:pt x="1634" y="220"/>
                  </a:lnTo>
                  <a:lnTo>
                    <a:pt x="1561" y="252"/>
                  </a:lnTo>
                  <a:lnTo>
                    <a:pt x="1490" y="286"/>
                  </a:lnTo>
                  <a:lnTo>
                    <a:pt x="1420" y="323"/>
                  </a:lnTo>
                  <a:lnTo>
                    <a:pt x="1352" y="361"/>
                  </a:lnTo>
                  <a:lnTo>
                    <a:pt x="1284" y="401"/>
                  </a:lnTo>
                  <a:lnTo>
                    <a:pt x="1218" y="443"/>
                  </a:lnTo>
                  <a:lnTo>
                    <a:pt x="1154" y="487"/>
                  </a:lnTo>
                  <a:lnTo>
                    <a:pt x="1090" y="533"/>
                  </a:lnTo>
                  <a:lnTo>
                    <a:pt x="1028" y="580"/>
                  </a:lnTo>
                  <a:lnTo>
                    <a:pt x="967" y="630"/>
                  </a:lnTo>
                  <a:lnTo>
                    <a:pt x="907" y="682"/>
                  </a:lnTo>
                  <a:lnTo>
                    <a:pt x="849" y="736"/>
                  </a:lnTo>
                  <a:lnTo>
                    <a:pt x="792" y="791"/>
                  </a:lnTo>
                  <a:lnTo>
                    <a:pt x="736" y="848"/>
                  </a:lnTo>
                  <a:lnTo>
                    <a:pt x="682" y="907"/>
                  </a:lnTo>
                  <a:lnTo>
                    <a:pt x="631" y="966"/>
                  </a:lnTo>
                  <a:lnTo>
                    <a:pt x="581" y="1027"/>
                  </a:lnTo>
                  <a:lnTo>
                    <a:pt x="533" y="1090"/>
                  </a:lnTo>
                  <a:lnTo>
                    <a:pt x="487" y="1153"/>
                  </a:lnTo>
                  <a:lnTo>
                    <a:pt x="443" y="1218"/>
                  </a:lnTo>
                  <a:lnTo>
                    <a:pt x="401" y="1284"/>
                  </a:lnTo>
                  <a:lnTo>
                    <a:pt x="361" y="1351"/>
                  </a:lnTo>
                  <a:lnTo>
                    <a:pt x="323" y="1420"/>
                  </a:lnTo>
                  <a:lnTo>
                    <a:pt x="287" y="1490"/>
                  </a:lnTo>
                  <a:lnTo>
                    <a:pt x="253" y="1561"/>
                  </a:lnTo>
                  <a:lnTo>
                    <a:pt x="220" y="1633"/>
                  </a:lnTo>
                  <a:lnTo>
                    <a:pt x="190" y="1707"/>
                  </a:lnTo>
                  <a:lnTo>
                    <a:pt x="162" y="1781"/>
                  </a:lnTo>
                  <a:lnTo>
                    <a:pt x="136" y="1855"/>
                  </a:lnTo>
                  <a:lnTo>
                    <a:pt x="113" y="1930"/>
                  </a:lnTo>
                  <a:lnTo>
                    <a:pt x="91" y="2005"/>
                  </a:lnTo>
                  <a:lnTo>
                    <a:pt x="72" y="2081"/>
                  </a:lnTo>
                  <a:lnTo>
                    <a:pt x="55" y="2157"/>
                  </a:lnTo>
                  <a:lnTo>
                    <a:pt x="41" y="2233"/>
                  </a:lnTo>
                  <a:lnTo>
                    <a:pt x="28" y="2310"/>
                  </a:lnTo>
                  <a:lnTo>
                    <a:pt x="18" y="2388"/>
                  </a:lnTo>
                  <a:lnTo>
                    <a:pt x="10" y="2466"/>
                  </a:lnTo>
                  <a:lnTo>
                    <a:pt x="5" y="2544"/>
                  </a:lnTo>
                  <a:lnTo>
                    <a:pt x="1" y="2622"/>
                  </a:lnTo>
                  <a:lnTo>
                    <a:pt x="0" y="2701"/>
                  </a:lnTo>
                  <a:lnTo>
                    <a:pt x="0" y="2705"/>
                  </a:lnTo>
                  <a:lnTo>
                    <a:pt x="901" y="2704"/>
                  </a:lnTo>
                  <a:lnTo>
                    <a:pt x="901" y="2701"/>
                  </a:lnTo>
                  <a:lnTo>
                    <a:pt x="902" y="2625"/>
                  </a:lnTo>
                  <a:lnTo>
                    <a:pt x="907" y="2550"/>
                  </a:lnTo>
                  <a:lnTo>
                    <a:pt x="915" y="2475"/>
                  </a:lnTo>
                  <a:lnTo>
                    <a:pt x="926" y="2401"/>
                  </a:lnTo>
                  <a:lnTo>
                    <a:pt x="940" y="2327"/>
                  </a:lnTo>
                  <a:lnTo>
                    <a:pt x="957" y="2254"/>
                  </a:lnTo>
                  <a:lnTo>
                    <a:pt x="977" y="2182"/>
                  </a:lnTo>
                  <a:lnTo>
                    <a:pt x="1001" y="2110"/>
                  </a:lnTo>
                  <a:lnTo>
                    <a:pt x="1027" y="2038"/>
                  </a:lnTo>
                  <a:lnTo>
                    <a:pt x="1059" y="1962"/>
                  </a:lnTo>
                  <a:lnTo>
                    <a:pt x="1095" y="1888"/>
                  </a:lnTo>
                  <a:lnTo>
                    <a:pt x="1133" y="1816"/>
                  </a:lnTo>
                  <a:lnTo>
                    <a:pt x="1174" y="1747"/>
                  </a:lnTo>
                  <a:lnTo>
                    <a:pt x="1219" y="1679"/>
                  </a:lnTo>
                  <a:lnTo>
                    <a:pt x="1267" y="1613"/>
                  </a:lnTo>
                  <a:lnTo>
                    <a:pt x="1317" y="1549"/>
                  </a:lnTo>
                  <a:lnTo>
                    <a:pt x="1371" y="1488"/>
                  </a:lnTo>
                  <a:lnTo>
                    <a:pt x="1428" y="1428"/>
                  </a:lnTo>
                  <a:lnTo>
                    <a:pt x="1488" y="1371"/>
                  </a:lnTo>
                  <a:lnTo>
                    <a:pt x="1550" y="1317"/>
                  </a:lnTo>
                  <a:lnTo>
                    <a:pt x="1613" y="1266"/>
                  </a:lnTo>
                  <a:lnTo>
                    <a:pt x="1679" y="1218"/>
                  </a:lnTo>
                  <a:lnTo>
                    <a:pt x="1747" y="1174"/>
                  </a:lnTo>
                  <a:lnTo>
                    <a:pt x="1817" y="1132"/>
                  </a:lnTo>
                  <a:lnTo>
                    <a:pt x="1889" y="1094"/>
                  </a:lnTo>
                  <a:lnTo>
                    <a:pt x="1963" y="1059"/>
                  </a:lnTo>
                  <a:lnTo>
                    <a:pt x="2039" y="1027"/>
                  </a:lnTo>
                  <a:lnTo>
                    <a:pt x="2110" y="1000"/>
                  </a:lnTo>
                  <a:lnTo>
                    <a:pt x="2182" y="977"/>
                  </a:lnTo>
                  <a:lnTo>
                    <a:pt x="2255" y="957"/>
                  </a:lnTo>
                  <a:lnTo>
                    <a:pt x="2328" y="939"/>
                  </a:lnTo>
                  <a:lnTo>
                    <a:pt x="2401" y="925"/>
                  </a:lnTo>
                  <a:lnTo>
                    <a:pt x="2476" y="914"/>
                  </a:lnTo>
                  <a:lnTo>
                    <a:pt x="2550" y="907"/>
                  </a:lnTo>
                  <a:lnTo>
                    <a:pt x="2626" y="902"/>
                  </a:lnTo>
                  <a:lnTo>
                    <a:pt x="2702" y="900"/>
                  </a:lnTo>
                  <a:lnTo>
                    <a:pt x="4716" y="900"/>
                  </a:lnTo>
                  <a:lnTo>
                    <a:pt x="4668" y="848"/>
                  </a:lnTo>
                  <a:lnTo>
                    <a:pt x="4612" y="791"/>
                  </a:lnTo>
                  <a:lnTo>
                    <a:pt x="4555" y="736"/>
                  </a:lnTo>
                  <a:lnTo>
                    <a:pt x="4497" y="682"/>
                  </a:lnTo>
                  <a:lnTo>
                    <a:pt x="4437" y="630"/>
                  </a:lnTo>
                  <a:lnTo>
                    <a:pt x="4376" y="580"/>
                  </a:lnTo>
                  <a:lnTo>
                    <a:pt x="4314" y="533"/>
                  </a:lnTo>
                  <a:lnTo>
                    <a:pt x="4250" y="487"/>
                  </a:lnTo>
                  <a:lnTo>
                    <a:pt x="4186" y="443"/>
                  </a:lnTo>
                  <a:lnTo>
                    <a:pt x="4120" y="401"/>
                  </a:lnTo>
                  <a:lnTo>
                    <a:pt x="4052" y="361"/>
                  </a:lnTo>
                  <a:lnTo>
                    <a:pt x="3984" y="323"/>
                  </a:lnTo>
                  <a:lnTo>
                    <a:pt x="3914" y="286"/>
                  </a:lnTo>
                  <a:lnTo>
                    <a:pt x="3843" y="252"/>
                  </a:lnTo>
                  <a:lnTo>
                    <a:pt x="3770" y="220"/>
                  </a:lnTo>
                  <a:lnTo>
                    <a:pt x="3696" y="189"/>
                  </a:lnTo>
                  <a:lnTo>
                    <a:pt x="3623" y="161"/>
                  </a:lnTo>
                  <a:lnTo>
                    <a:pt x="3548" y="136"/>
                  </a:lnTo>
                  <a:lnTo>
                    <a:pt x="3473" y="112"/>
                  </a:lnTo>
                  <a:lnTo>
                    <a:pt x="3398" y="91"/>
                  </a:lnTo>
                  <a:lnTo>
                    <a:pt x="3323" y="72"/>
                  </a:lnTo>
                  <a:lnTo>
                    <a:pt x="3246" y="55"/>
                  </a:lnTo>
                  <a:lnTo>
                    <a:pt x="3170" y="40"/>
                  </a:lnTo>
                  <a:lnTo>
                    <a:pt x="3093" y="28"/>
                  </a:lnTo>
                  <a:lnTo>
                    <a:pt x="3016" y="18"/>
                  </a:lnTo>
                  <a:lnTo>
                    <a:pt x="2938" y="10"/>
                  </a:lnTo>
                  <a:lnTo>
                    <a:pt x="2860" y="4"/>
                  </a:lnTo>
                  <a:lnTo>
                    <a:pt x="2781" y="1"/>
                  </a:lnTo>
                  <a:lnTo>
                    <a:pt x="2702" y="0"/>
                  </a:lnTo>
                  <a:close/>
                  <a:moveTo>
                    <a:pt x="4716" y="900"/>
                  </a:moveTo>
                  <a:lnTo>
                    <a:pt x="2702" y="900"/>
                  </a:lnTo>
                  <a:lnTo>
                    <a:pt x="2778" y="902"/>
                  </a:lnTo>
                  <a:lnTo>
                    <a:pt x="2854" y="907"/>
                  </a:lnTo>
                  <a:lnTo>
                    <a:pt x="2928" y="914"/>
                  </a:lnTo>
                  <a:lnTo>
                    <a:pt x="3003" y="925"/>
                  </a:lnTo>
                  <a:lnTo>
                    <a:pt x="3076" y="939"/>
                  </a:lnTo>
                  <a:lnTo>
                    <a:pt x="3149" y="957"/>
                  </a:lnTo>
                  <a:lnTo>
                    <a:pt x="3222" y="977"/>
                  </a:lnTo>
                  <a:lnTo>
                    <a:pt x="3294" y="1000"/>
                  </a:lnTo>
                  <a:lnTo>
                    <a:pt x="3365" y="1027"/>
                  </a:lnTo>
                  <a:lnTo>
                    <a:pt x="3441" y="1059"/>
                  </a:lnTo>
                  <a:lnTo>
                    <a:pt x="3515" y="1094"/>
                  </a:lnTo>
                  <a:lnTo>
                    <a:pt x="3587" y="1132"/>
                  </a:lnTo>
                  <a:lnTo>
                    <a:pt x="3657" y="1174"/>
                  </a:lnTo>
                  <a:lnTo>
                    <a:pt x="3725" y="1218"/>
                  </a:lnTo>
                  <a:lnTo>
                    <a:pt x="3791" y="1266"/>
                  </a:lnTo>
                  <a:lnTo>
                    <a:pt x="3854" y="1317"/>
                  </a:lnTo>
                  <a:lnTo>
                    <a:pt x="3916" y="1371"/>
                  </a:lnTo>
                  <a:lnTo>
                    <a:pt x="3976" y="1428"/>
                  </a:lnTo>
                  <a:lnTo>
                    <a:pt x="4033" y="1488"/>
                  </a:lnTo>
                  <a:lnTo>
                    <a:pt x="4087" y="1549"/>
                  </a:lnTo>
                  <a:lnTo>
                    <a:pt x="4137" y="1613"/>
                  </a:lnTo>
                  <a:lnTo>
                    <a:pt x="4185" y="1679"/>
                  </a:lnTo>
                  <a:lnTo>
                    <a:pt x="4230" y="1747"/>
                  </a:lnTo>
                  <a:lnTo>
                    <a:pt x="4271" y="1816"/>
                  </a:lnTo>
                  <a:lnTo>
                    <a:pt x="4309" y="1888"/>
                  </a:lnTo>
                  <a:lnTo>
                    <a:pt x="4345" y="1962"/>
                  </a:lnTo>
                  <a:lnTo>
                    <a:pt x="4377" y="2038"/>
                  </a:lnTo>
                  <a:lnTo>
                    <a:pt x="4403" y="2110"/>
                  </a:lnTo>
                  <a:lnTo>
                    <a:pt x="4427" y="2182"/>
                  </a:lnTo>
                  <a:lnTo>
                    <a:pt x="4447" y="2254"/>
                  </a:lnTo>
                  <a:lnTo>
                    <a:pt x="4464" y="2327"/>
                  </a:lnTo>
                  <a:lnTo>
                    <a:pt x="4478" y="2401"/>
                  </a:lnTo>
                  <a:lnTo>
                    <a:pt x="4489" y="2475"/>
                  </a:lnTo>
                  <a:lnTo>
                    <a:pt x="4497" y="2550"/>
                  </a:lnTo>
                  <a:lnTo>
                    <a:pt x="4502" y="2625"/>
                  </a:lnTo>
                  <a:lnTo>
                    <a:pt x="4503" y="2701"/>
                  </a:lnTo>
                  <a:lnTo>
                    <a:pt x="5404" y="2701"/>
                  </a:lnTo>
                  <a:lnTo>
                    <a:pt x="5403" y="2622"/>
                  </a:lnTo>
                  <a:lnTo>
                    <a:pt x="5399" y="2544"/>
                  </a:lnTo>
                  <a:lnTo>
                    <a:pt x="5394" y="2466"/>
                  </a:lnTo>
                  <a:lnTo>
                    <a:pt x="5386" y="2388"/>
                  </a:lnTo>
                  <a:lnTo>
                    <a:pt x="5376" y="2310"/>
                  </a:lnTo>
                  <a:lnTo>
                    <a:pt x="5363" y="2233"/>
                  </a:lnTo>
                  <a:lnTo>
                    <a:pt x="5349" y="2157"/>
                  </a:lnTo>
                  <a:lnTo>
                    <a:pt x="5332" y="2081"/>
                  </a:lnTo>
                  <a:lnTo>
                    <a:pt x="5313" y="2005"/>
                  </a:lnTo>
                  <a:lnTo>
                    <a:pt x="5291" y="1930"/>
                  </a:lnTo>
                  <a:lnTo>
                    <a:pt x="5268" y="1855"/>
                  </a:lnTo>
                  <a:lnTo>
                    <a:pt x="5242" y="1781"/>
                  </a:lnTo>
                  <a:lnTo>
                    <a:pt x="5214" y="1707"/>
                  </a:lnTo>
                  <a:lnTo>
                    <a:pt x="5184" y="1633"/>
                  </a:lnTo>
                  <a:lnTo>
                    <a:pt x="5151" y="1561"/>
                  </a:lnTo>
                  <a:lnTo>
                    <a:pt x="5117" y="1490"/>
                  </a:lnTo>
                  <a:lnTo>
                    <a:pt x="5081" y="1420"/>
                  </a:lnTo>
                  <a:lnTo>
                    <a:pt x="5043" y="1351"/>
                  </a:lnTo>
                  <a:lnTo>
                    <a:pt x="5003" y="1284"/>
                  </a:lnTo>
                  <a:lnTo>
                    <a:pt x="4961" y="1218"/>
                  </a:lnTo>
                  <a:lnTo>
                    <a:pt x="4917" y="1153"/>
                  </a:lnTo>
                  <a:lnTo>
                    <a:pt x="4871" y="1090"/>
                  </a:lnTo>
                  <a:lnTo>
                    <a:pt x="4823" y="1027"/>
                  </a:lnTo>
                  <a:lnTo>
                    <a:pt x="4773" y="966"/>
                  </a:lnTo>
                  <a:lnTo>
                    <a:pt x="4722" y="907"/>
                  </a:lnTo>
                  <a:lnTo>
                    <a:pt x="4716" y="900"/>
                  </a:lnTo>
                  <a:close/>
                </a:path>
              </a:pathLst>
            </a:custGeom>
            <a:solidFill>
              <a:srgbClr val="DF45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8AAEF881-93B2-49AB-B39F-8BD1E4D1F5CA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9" y="3326"/>
              <a:ext cx="4223" cy="2702"/>
            </a:xfrm>
            <a:custGeom>
              <a:avLst/>
              <a:gdLst>
                <a:gd name="T0" fmla="+- 0 8506 6910"/>
                <a:gd name="T1" fmla="*/ T0 w 4223"/>
                <a:gd name="T2" fmla="+- 0 4229 3327"/>
                <a:gd name="T3" fmla="*/ 4229 h 2702"/>
                <a:gd name="T4" fmla="+- 0 8731 6910"/>
                <a:gd name="T5" fmla="*/ T4 w 4223"/>
                <a:gd name="T6" fmla="+- 0 4252 3327"/>
                <a:gd name="T7" fmla="*/ 4252 h 2702"/>
                <a:gd name="T8" fmla="+- 0 8950 6910"/>
                <a:gd name="T9" fmla="*/ T8 w 4223"/>
                <a:gd name="T10" fmla="+- 0 4304 3327"/>
                <a:gd name="T11" fmla="*/ 4304 h 2702"/>
                <a:gd name="T12" fmla="+- 0 9169 6910"/>
                <a:gd name="T13" fmla="*/ T12 w 4223"/>
                <a:gd name="T14" fmla="+- 0 4386 3327"/>
                <a:gd name="T15" fmla="*/ 4386 h 2702"/>
                <a:gd name="T16" fmla="+- 0 9385 6910"/>
                <a:gd name="T17" fmla="*/ T16 w 4223"/>
                <a:gd name="T18" fmla="+- 0 4501 3327"/>
                <a:gd name="T19" fmla="*/ 4501 h 2702"/>
                <a:gd name="T20" fmla="+- 0 9582 6910"/>
                <a:gd name="T21" fmla="*/ T20 w 4223"/>
                <a:gd name="T22" fmla="+- 0 4644 3327"/>
                <a:gd name="T23" fmla="*/ 4644 h 2702"/>
                <a:gd name="T24" fmla="+- 0 9761 6910"/>
                <a:gd name="T25" fmla="*/ T24 w 4223"/>
                <a:gd name="T26" fmla="+- 0 4815 3327"/>
                <a:gd name="T27" fmla="*/ 4815 h 2702"/>
                <a:gd name="T28" fmla="+- 0 9913 6910"/>
                <a:gd name="T29" fmla="*/ T28 w 4223"/>
                <a:gd name="T30" fmla="+- 0 5006 3327"/>
                <a:gd name="T31" fmla="*/ 5006 h 2702"/>
                <a:gd name="T32" fmla="+- 0 10037 6910"/>
                <a:gd name="T33" fmla="*/ T32 w 4223"/>
                <a:gd name="T34" fmla="+- 0 5215 3327"/>
                <a:gd name="T35" fmla="*/ 5215 h 2702"/>
                <a:gd name="T36" fmla="+- 0 10131 6910"/>
                <a:gd name="T37" fmla="*/ T36 w 4223"/>
                <a:gd name="T38" fmla="+- 0 5437 3327"/>
                <a:gd name="T39" fmla="*/ 5437 h 2702"/>
                <a:gd name="T40" fmla="+- 0 10192 6910"/>
                <a:gd name="T41" fmla="*/ T40 w 4223"/>
                <a:gd name="T42" fmla="+- 0 5654 3327"/>
                <a:gd name="T43" fmla="*/ 5654 h 2702"/>
                <a:gd name="T44" fmla="+- 0 10225 6910"/>
                <a:gd name="T45" fmla="*/ T44 w 4223"/>
                <a:gd name="T46" fmla="+- 0 5877 3327"/>
                <a:gd name="T47" fmla="*/ 5877 h 2702"/>
                <a:gd name="T48" fmla="+- 0 11132 6910"/>
                <a:gd name="T49" fmla="*/ T48 w 4223"/>
                <a:gd name="T50" fmla="+- 0 6028 3327"/>
                <a:gd name="T51" fmla="*/ 6028 h 2702"/>
                <a:gd name="T52" fmla="+- 0 11122 6910"/>
                <a:gd name="T53" fmla="*/ T52 w 4223"/>
                <a:gd name="T54" fmla="+- 0 5793 3327"/>
                <a:gd name="T55" fmla="*/ 5793 h 2702"/>
                <a:gd name="T56" fmla="+- 0 11091 6910"/>
                <a:gd name="T57" fmla="*/ T56 w 4223"/>
                <a:gd name="T58" fmla="+- 0 5560 3327"/>
                <a:gd name="T59" fmla="*/ 5560 h 2702"/>
                <a:gd name="T60" fmla="+- 0 11041 6910"/>
                <a:gd name="T61" fmla="*/ T60 w 4223"/>
                <a:gd name="T62" fmla="+- 0 5332 3327"/>
                <a:gd name="T63" fmla="*/ 5332 h 2702"/>
                <a:gd name="T64" fmla="+- 0 10970 6910"/>
                <a:gd name="T65" fmla="*/ T64 w 4223"/>
                <a:gd name="T66" fmla="+- 0 5108 3327"/>
                <a:gd name="T67" fmla="*/ 5108 h 2702"/>
                <a:gd name="T68" fmla="+- 0 10879 6910"/>
                <a:gd name="T69" fmla="*/ T68 w 4223"/>
                <a:gd name="T70" fmla="+- 0 4888 3327"/>
                <a:gd name="T71" fmla="*/ 4888 h 2702"/>
                <a:gd name="T72" fmla="+- 0 10771 6910"/>
                <a:gd name="T73" fmla="*/ T72 w 4223"/>
                <a:gd name="T74" fmla="+- 0 4678 3327"/>
                <a:gd name="T75" fmla="*/ 4678 h 2702"/>
                <a:gd name="T76" fmla="+- 0 10645 6910"/>
                <a:gd name="T77" fmla="*/ T76 w 4223"/>
                <a:gd name="T78" fmla="+- 0 4480 3327"/>
                <a:gd name="T79" fmla="*/ 4480 h 2702"/>
                <a:gd name="T80" fmla="+- 0 10501 6910"/>
                <a:gd name="T81" fmla="*/ T80 w 4223"/>
                <a:gd name="T82" fmla="+- 0 4293 3327"/>
                <a:gd name="T83" fmla="*/ 4293 h 2702"/>
                <a:gd name="T84" fmla="+- 0 8430 6910"/>
                <a:gd name="T85" fmla="*/ T84 w 4223"/>
                <a:gd name="T86" fmla="+- 0 3327 3327"/>
                <a:gd name="T87" fmla="*/ 3327 h 2702"/>
                <a:gd name="T88" fmla="+- 0 8195 6910"/>
                <a:gd name="T89" fmla="*/ T88 w 4223"/>
                <a:gd name="T90" fmla="+- 0 3336 3327"/>
                <a:gd name="T91" fmla="*/ 3336 h 2702"/>
                <a:gd name="T92" fmla="+- 0 7966 6910"/>
                <a:gd name="T93" fmla="*/ T92 w 4223"/>
                <a:gd name="T94" fmla="+- 0 3365 3327"/>
                <a:gd name="T95" fmla="*/ 3365 h 2702"/>
                <a:gd name="T96" fmla="+- 0 7743 6910"/>
                <a:gd name="T97" fmla="*/ T96 w 4223"/>
                <a:gd name="T98" fmla="+- 0 3413 3327"/>
                <a:gd name="T99" fmla="*/ 3413 h 2702"/>
                <a:gd name="T100" fmla="+- 0 7526 6910"/>
                <a:gd name="T101" fmla="*/ T100 w 4223"/>
                <a:gd name="T102" fmla="+- 0 3480 3327"/>
                <a:gd name="T103" fmla="*/ 3480 h 2702"/>
                <a:gd name="T104" fmla="+- 0 7315 6910"/>
                <a:gd name="T105" fmla="*/ T104 w 4223"/>
                <a:gd name="T106" fmla="+- 0 3566 3327"/>
                <a:gd name="T107" fmla="*/ 3566 h 2702"/>
                <a:gd name="T108" fmla="+- 0 7109 6910"/>
                <a:gd name="T109" fmla="*/ T108 w 4223"/>
                <a:gd name="T110" fmla="+- 0 3671 3327"/>
                <a:gd name="T111" fmla="*/ 3671 h 2702"/>
                <a:gd name="T112" fmla="+- 0 6910 6910"/>
                <a:gd name="T113" fmla="*/ T112 w 4223"/>
                <a:gd name="T114" fmla="+- 0 3795 3327"/>
                <a:gd name="T115" fmla="*/ 3795 h 2702"/>
                <a:gd name="T116" fmla="+- 0 7549 6910"/>
                <a:gd name="T117" fmla="*/ T116 w 4223"/>
                <a:gd name="T118" fmla="+- 0 4457 3327"/>
                <a:gd name="T119" fmla="*/ 4457 h 2702"/>
                <a:gd name="T120" fmla="+- 0 7756 6910"/>
                <a:gd name="T121" fmla="*/ T120 w 4223"/>
                <a:gd name="T122" fmla="+- 0 4356 3327"/>
                <a:gd name="T123" fmla="*/ 4356 h 2702"/>
                <a:gd name="T124" fmla="+- 0 7972 6910"/>
                <a:gd name="T125" fmla="*/ T124 w 4223"/>
                <a:gd name="T126" fmla="+- 0 4285 3327"/>
                <a:gd name="T127" fmla="*/ 4285 h 2702"/>
                <a:gd name="T128" fmla="+- 0 8197 6910"/>
                <a:gd name="T129" fmla="*/ T128 w 4223"/>
                <a:gd name="T130" fmla="+- 0 4242 3327"/>
                <a:gd name="T131" fmla="*/ 4242 h 2702"/>
                <a:gd name="T132" fmla="+- 0 8430 6910"/>
                <a:gd name="T133" fmla="*/ T132 w 4223"/>
                <a:gd name="T134" fmla="+- 0 4227 3327"/>
                <a:gd name="T135" fmla="*/ 4227 h 2702"/>
                <a:gd name="T136" fmla="+- 0 10340 6910"/>
                <a:gd name="T137" fmla="*/ T136 w 4223"/>
                <a:gd name="T138" fmla="+- 0 4118 3327"/>
                <a:gd name="T139" fmla="*/ 4118 h 2702"/>
                <a:gd name="T140" fmla="+- 0 10165 6910"/>
                <a:gd name="T141" fmla="*/ T140 w 4223"/>
                <a:gd name="T142" fmla="+- 0 3957 3327"/>
                <a:gd name="T143" fmla="*/ 3957 h 2702"/>
                <a:gd name="T144" fmla="+- 0 9978 6910"/>
                <a:gd name="T145" fmla="*/ T144 w 4223"/>
                <a:gd name="T146" fmla="+- 0 3814 3327"/>
                <a:gd name="T147" fmla="*/ 3814 h 2702"/>
                <a:gd name="T148" fmla="+- 0 9780 6910"/>
                <a:gd name="T149" fmla="*/ T148 w 4223"/>
                <a:gd name="T150" fmla="+- 0 3688 3327"/>
                <a:gd name="T151" fmla="*/ 3688 h 2702"/>
                <a:gd name="T152" fmla="+- 0 9571 6910"/>
                <a:gd name="T153" fmla="*/ T152 w 4223"/>
                <a:gd name="T154" fmla="+- 0 3579 3327"/>
                <a:gd name="T155" fmla="*/ 3579 h 2702"/>
                <a:gd name="T156" fmla="+- 0 9351 6910"/>
                <a:gd name="T157" fmla="*/ T156 w 4223"/>
                <a:gd name="T158" fmla="+- 0 3488 3327"/>
                <a:gd name="T159" fmla="*/ 3488 h 2702"/>
                <a:gd name="T160" fmla="+- 0 9126 6910"/>
                <a:gd name="T161" fmla="*/ T160 w 4223"/>
                <a:gd name="T162" fmla="+- 0 3418 3327"/>
                <a:gd name="T163" fmla="*/ 3418 h 2702"/>
                <a:gd name="T164" fmla="+- 0 8898 6910"/>
                <a:gd name="T165" fmla="*/ T164 w 4223"/>
                <a:gd name="T166" fmla="+- 0 3367 3327"/>
                <a:gd name="T167" fmla="*/ 3367 h 2702"/>
                <a:gd name="T168" fmla="+- 0 8666 6910"/>
                <a:gd name="T169" fmla="*/ T168 w 4223"/>
                <a:gd name="T170" fmla="+- 0 3337 3327"/>
                <a:gd name="T171" fmla="*/ 3337 h 2702"/>
                <a:gd name="T172" fmla="+- 0 8430 6910"/>
                <a:gd name="T173" fmla="*/ T172 w 4223"/>
                <a:gd name="T174" fmla="+- 0 3327 3327"/>
                <a:gd name="T175" fmla="*/ 3327 h 270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</a:cxnLst>
              <a:rect l="0" t="0" r="r" b="b"/>
              <a:pathLst>
                <a:path w="4223" h="2702">
                  <a:moveTo>
                    <a:pt x="3534" y="900"/>
                  </a:moveTo>
                  <a:lnTo>
                    <a:pt x="1520" y="900"/>
                  </a:lnTo>
                  <a:lnTo>
                    <a:pt x="1596" y="902"/>
                  </a:lnTo>
                  <a:lnTo>
                    <a:pt x="1672" y="907"/>
                  </a:lnTo>
                  <a:lnTo>
                    <a:pt x="1746" y="914"/>
                  </a:lnTo>
                  <a:lnTo>
                    <a:pt x="1821" y="925"/>
                  </a:lnTo>
                  <a:lnTo>
                    <a:pt x="1894" y="939"/>
                  </a:lnTo>
                  <a:lnTo>
                    <a:pt x="1967" y="957"/>
                  </a:lnTo>
                  <a:lnTo>
                    <a:pt x="2040" y="977"/>
                  </a:lnTo>
                  <a:lnTo>
                    <a:pt x="2112" y="1000"/>
                  </a:lnTo>
                  <a:lnTo>
                    <a:pt x="2183" y="1027"/>
                  </a:lnTo>
                  <a:lnTo>
                    <a:pt x="2259" y="1059"/>
                  </a:lnTo>
                  <a:lnTo>
                    <a:pt x="2333" y="1094"/>
                  </a:lnTo>
                  <a:lnTo>
                    <a:pt x="2405" y="1132"/>
                  </a:lnTo>
                  <a:lnTo>
                    <a:pt x="2475" y="1174"/>
                  </a:lnTo>
                  <a:lnTo>
                    <a:pt x="2543" y="1218"/>
                  </a:lnTo>
                  <a:lnTo>
                    <a:pt x="2609" y="1266"/>
                  </a:lnTo>
                  <a:lnTo>
                    <a:pt x="2672" y="1317"/>
                  </a:lnTo>
                  <a:lnTo>
                    <a:pt x="2734" y="1371"/>
                  </a:lnTo>
                  <a:lnTo>
                    <a:pt x="2794" y="1428"/>
                  </a:lnTo>
                  <a:lnTo>
                    <a:pt x="2851" y="1488"/>
                  </a:lnTo>
                  <a:lnTo>
                    <a:pt x="2905" y="1549"/>
                  </a:lnTo>
                  <a:lnTo>
                    <a:pt x="2955" y="1613"/>
                  </a:lnTo>
                  <a:lnTo>
                    <a:pt x="3003" y="1679"/>
                  </a:lnTo>
                  <a:lnTo>
                    <a:pt x="3048" y="1747"/>
                  </a:lnTo>
                  <a:lnTo>
                    <a:pt x="3089" y="1816"/>
                  </a:lnTo>
                  <a:lnTo>
                    <a:pt x="3127" y="1888"/>
                  </a:lnTo>
                  <a:lnTo>
                    <a:pt x="3163" y="1962"/>
                  </a:lnTo>
                  <a:lnTo>
                    <a:pt x="3195" y="2038"/>
                  </a:lnTo>
                  <a:lnTo>
                    <a:pt x="3221" y="2110"/>
                  </a:lnTo>
                  <a:lnTo>
                    <a:pt x="3245" y="2182"/>
                  </a:lnTo>
                  <a:lnTo>
                    <a:pt x="3265" y="2254"/>
                  </a:lnTo>
                  <a:lnTo>
                    <a:pt x="3282" y="2327"/>
                  </a:lnTo>
                  <a:lnTo>
                    <a:pt x="3296" y="2401"/>
                  </a:lnTo>
                  <a:lnTo>
                    <a:pt x="3307" y="2475"/>
                  </a:lnTo>
                  <a:lnTo>
                    <a:pt x="3315" y="2550"/>
                  </a:lnTo>
                  <a:lnTo>
                    <a:pt x="3320" y="2625"/>
                  </a:lnTo>
                  <a:lnTo>
                    <a:pt x="3321" y="2701"/>
                  </a:lnTo>
                  <a:lnTo>
                    <a:pt x="4222" y="2701"/>
                  </a:lnTo>
                  <a:lnTo>
                    <a:pt x="4221" y="2622"/>
                  </a:lnTo>
                  <a:lnTo>
                    <a:pt x="4217" y="2544"/>
                  </a:lnTo>
                  <a:lnTo>
                    <a:pt x="4212" y="2466"/>
                  </a:lnTo>
                  <a:lnTo>
                    <a:pt x="4204" y="2388"/>
                  </a:lnTo>
                  <a:lnTo>
                    <a:pt x="4194" y="2310"/>
                  </a:lnTo>
                  <a:lnTo>
                    <a:pt x="4181" y="2233"/>
                  </a:lnTo>
                  <a:lnTo>
                    <a:pt x="4167" y="2157"/>
                  </a:lnTo>
                  <a:lnTo>
                    <a:pt x="4150" y="2081"/>
                  </a:lnTo>
                  <a:lnTo>
                    <a:pt x="4131" y="2005"/>
                  </a:lnTo>
                  <a:lnTo>
                    <a:pt x="4109" y="1930"/>
                  </a:lnTo>
                  <a:lnTo>
                    <a:pt x="4086" y="1855"/>
                  </a:lnTo>
                  <a:lnTo>
                    <a:pt x="4060" y="1781"/>
                  </a:lnTo>
                  <a:lnTo>
                    <a:pt x="4032" y="1707"/>
                  </a:lnTo>
                  <a:lnTo>
                    <a:pt x="4002" y="1633"/>
                  </a:lnTo>
                  <a:lnTo>
                    <a:pt x="3969" y="1561"/>
                  </a:lnTo>
                  <a:lnTo>
                    <a:pt x="3935" y="1490"/>
                  </a:lnTo>
                  <a:lnTo>
                    <a:pt x="3899" y="1420"/>
                  </a:lnTo>
                  <a:lnTo>
                    <a:pt x="3861" y="1351"/>
                  </a:lnTo>
                  <a:lnTo>
                    <a:pt x="3821" y="1284"/>
                  </a:lnTo>
                  <a:lnTo>
                    <a:pt x="3779" y="1218"/>
                  </a:lnTo>
                  <a:lnTo>
                    <a:pt x="3735" y="1153"/>
                  </a:lnTo>
                  <a:lnTo>
                    <a:pt x="3689" y="1090"/>
                  </a:lnTo>
                  <a:lnTo>
                    <a:pt x="3641" y="1027"/>
                  </a:lnTo>
                  <a:lnTo>
                    <a:pt x="3591" y="966"/>
                  </a:lnTo>
                  <a:lnTo>
                    <a:pt x="3540" y="907"/>
                  </a:lnTo>
                  <a:lnTo>
                    <a:pt x="3534" y="900"/>
                  </a:lnTo>
                  <a:close/>
                  <a:moveTo>
                    <a:pt x="1520" y="0"/>
                  </a:moveTo>
                  <a:lnTo>
                    <a:pt x="1441" y="1"/>
                  </a:lnTo>
                  <a:lnTo>
                    <a:pt x="1363" y="4"/>
                  </a:lnTo>
                  <a:lnTo>
                    <a:pt x="1285" y="9"/>
                  </a:lnTo>
                  <a:lnTo>
                    <a:pt x="1208" y="17"/>
                  </a:lnTo>
                  <a:lnTo>
                    <a:pt x="1132" y="26"/>
                  </a:lnTo>
                  <a:lnTo>
                    <a:pt x="1056" y="38"/>
                  </a:lnTo>
                  <a:lnTo>
                    <a:pt x="981" y="52"/>
                  </a:lnTo>
                  <a:lnTo>
                    <a:pt x="907" y="68"/>
                  </a:lnTo>
                  <a:lnTo>
                    <a:pt x="833" y="86"/>
                  </a:lnTo>
                  <a:lnTo>
                    <a:pt x="760" y="106"/>
                  </a:lnTo>
                  <a:lnTo>
                    <a:pt x="688" y="128"/>
                  </a:lnTo>
                  <a:lnTo>
                    <a:pt x="616" y="153"/>
                  </a:lnTo>
                  <a:lnTo>
                    <a:pt x="545" y="179"/>
                  </a:lnTo>
                  <a:lnTo>
                    <a:pt x="474" y="208"/>
                  </a:lnTo>
                  <a:lnTo>
                    <a:pt x="405" y="239"/>
                  </a:lnTo>
                  <a:lnTo>
                    <a:pt x="335" y="272"/>
                  </a:lnTo>
                  <a:lnTo>
                    <a:pt x="267" y="307"/>
                  </a:lnTo>
                  <a:lnTo>
                    <a:pt x="199" y="344"/>
                  </a:lnTo>
                  <a:lnTo>
                    <a:pt x="132" y="383"/>
                  </a:lnTo>
                  <a:lnTo>
                    <a:pt x="65" y="425"/>
                  </a:lnTo>
                  <a:lnTo>
                    <a:pt x="0" y="468"/>
                  </a:lnTo>
                  <a:lnTo>
                    <a:pt x="506" y="1213"/>
                  </a:lnTo>
                  <a:lnTo>
                    <a:pt x="572" y="1170"/>
                  </a:lnTo>
                  <a:lnTo>
                    <a:pt x="639" y="1130"/>
                  </a:lnTo>
                  <a:lnTo>
                    <a:pt x="707" y="1093"/>
                  </a:lnTo>
                  <a:lnTo>
                    <a:pt x="776" y="1060"/>
                  </a:lnTo>
                  <a:lnTo>
                    <a:pt x="846" y="1029"/>
                  </a:lnTo>
                  <a:lnTo>
                    <a:pt x="917" y="1002"/>
                  </a:lnTo>
                  <a:lnTo>
                    <a:pt x="989" y="978"/>
                  </a:lnTo>
                  <a:lnTo>
                    <a:pt x="1062" y="958"/>
                  </a:lnTo>
                  <a:lnTo>
                    <a:pt x="1136" y="940"/>
                  </a:lnTo>
                  <a:lnTo>
                    <a:pt x="1211" y="926"/>
                  </a:lnTo>
                  <a:lnTo>
                    <a:pt x="1287" y="915"/>
                  </a:lnTo>
                  <a:lnTo>
                    <a:pt x="1363" y="907"/>
                  </a:lnTo>
                  <a:lnTo>
                    <a:pt x="1441" y="902"/>
                  </a:lnTo>
                  <a:lnTo>
                    <a:pt x="1520" y="900"/>
                  </a:lnTo>
                  <a:lnTo>
                    <a:pt x="3534" y="900"/>
                  </a:lnTo>
                  <a:lnTo>
                    <a:pt x="3486" y="848"/>
                  </a:lnTo>
                  <a:lnTo>
                    <a:pt x="3430" y="791"/>
                  </a:lnTo>
                  <a:lnTo>
                    <a:pt x="3373" y="736"/>
                  </a:lnTo>
                  <a:lnTo>
                    <a:pt x="3315" y="682"/>
                  </a:lnTo>
                  <a:lnTo>
                    <a:pt x="3255" y="630"/>
                  </a:lnTo>
                  <a:lnTo>
                    <a:pt x="3194" y="580"/>
                  </a:lnTo>
                  <a:lnTo>
                    <a:pt x="3132" y="533"/>
                  </a:lnTo>
                  <a:lnTo>
                    <a:pt x="3068" y="487"/>
                  </a:lnTo>
                  <a:lnTo>
                    <a:pt x="3004" y="443"/>
                  </a:lnTo>
                  <a:lnTo>
                    <a:pt x="2938" y="401"/>
                  </a:lnTo>
                  <a:lnTo>
                    <a:pt x="2870" y="361"/>
                  </a:lnTo>
                  <a:lnTo>
                    <a:pt x="2802" y="323"/>
                  </a:lnTo>
                  <a:lnTo>
                    <a:pt x="2732" y="286"/>
                  </a:lnTo>
                  <a:lnTo>
                    <a:pt x="2661" y="252"/>
                  </a:lnTo>
                  <a:lnTo>
                    <a:pt x="2588" y="220"/>
                  </a:lnTo>
                  <a:lnTo>
                    <a:pt x="2514" y="189"/>
                  </a:lnTo>
                  <a:lnTo>
                    <a:pt x="2441" y="161"/>
                  </a:lnTo>
                  <a:lnTo>
                    <a:pt x="2366" y="136"/>
                  </a:lnTo>
                  <a:lnTo>
                    <a:pt x="2291" y="112"/>
                  </a:lnTo>
                  <a:lnTo>
                    <a:pt x="2216" y="91"/>
                  </a:lnTo>
                  <a:lnTo>
                    <a:pt x="2141" y="72"/>
                  </a:lnTo>
                  <a:lnTo>
                    <a:pt x="2064" y="55"/>
                  </a:lnTo>
                  <a:lnTo>
                    <a:pt x="1988" y="40"/>
                  </a:lnTo>
                  <a:lnTo>
                    <a:pt x="1911" y="28"/>
                  </a:lnTo>
                  <a:lnTo>
                    <a:pt x="1834" y="18"/>
                  </a:lnTo>
                  <a:lnTo>
                    <a:pt x="1756" y="10"/>
                  </a:lnTo>
                  <a:lnTo>
                    <a:pt x="1678" y="4"/>
                  </a:lnTo>
                  <a:lnTo>
                    <a:pt x="1599" y="1"/>
                  </a:lnTo>
                  <a:lnTo>
                    <a:pt x="1520" y="0"/>
                  </a:lnTo>
                  <a:close/>
                </a:path>
              </a:pathLst>
            </a:custGeom>
            <a:solidFill>
              <a:srgbClr val="F48B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BE6B3DAF-1394-441C-B98B-8441B400B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8456" y="3327"/>
              <a:ext cx="2675" cy="2702"/>
            </a:xfrm>
            <a:custGeom>
              <a:avLst/>
              <a:gdLst>
                <a:gd name="T0" fmla="+- 0 8457 8457"/>
                <a:gd name="T1" fmla="*/ T0 w 2675"/>
                <a:gd name="T2" fmla="+- 0 4228 3327"/>
                <a:gd name="T3" fmla="*/ 4228 h 2702"/>
                <a:gd name="T4" fmla="+- 0 8625 8457"/>
                <a:gd name="T5" fmla="*/ T4 w 2675"/>
                <a:gd name="T6" fmla="+- 0 4238 3327"/>
                <a:gd name="T7" fmla="*/ 4238 h 2702"/>
                <a:gd name="T8" fmla="+- 0 8791 8457"/>
                <a:gd name="T9" fmla="*/ T8 w 2675"/>
                <a:gd name="T10" fmla="+- 0 4264 3327"/>
                <a:gd name="T11" fmla="*/ 4264 h 2702"/>
                <a:gd name="T12" fmla="+- 0 8953 8457"/>
                <a:gd name="T13" fmla="*/ T12 w 2675"/>
                <a:gd name="T14" fmla="+- 0 4305 3327"/>
                <a:gd name="T15" fmla="*/ 4305 h 2702"/>
                <a:gd name="T16" fmla="+- 0 9112 8457"/>
                <a:gd name="T17" fmla="*/ T16 w 2675"/>
                <a:gd name="T18" fmla="+- 0 4362 3327"/>
                <a:gd name="T19" fmla="*/ 4362 h 2702"/>
                <a:gd name="T20" fmla="+- 0 9260 8457"/>
                <a:gd name="T21" fmla="*/ T20 w 2675"/>
                <a:gd name="T22" fmla="+- 0 4430 3327"/>
                <a:gd name="T23" fmla="*/ 4430 h 2702"/>
                <a:gd name="T24" fmla="+- 0 9400 8457"/>
                <a:gd name="T25" fmla="*/ T24 w 2675"/>
                <a:gd name="T26" fmla="+- 0 4510 3327"/>
                <a:gd name="T27" fmla="*/ 4510 h 2702"/>
                <a:gd name="T28" fmla="+- 0 9531 8457"/>
                <a:gd name="T29" fmla="*/ T28 w 2675"/>
                <a:gd name="T30" fmla="+- 0 4603 3327"/>
                <a:gd name="T31" fmla="*/ 4603 h 2702"/>
                <a:gd name="T32" fmla="+- 0 9654 8457"/>
                <a:gd name="T33" fmla="*/ T32 w 2675"/>
                <a:gd name="T34" fmla="+- 0 4707 3327"/>
                <a:gd name="T35" fmla="*/ 4707 h 2702"/>
                <a:gd name="T36" fmla="+- 0 9769 8457"/>
                <a:gd name="T37" fmla="*/ T36 w 2675"/>
                <a:gd name="T38" fmla="+- 0 4824 3327"/>
                <a:gd name="T39" fmla="*/ 4824 h 2702"/>
                <a:gd name="T40" fmla="+- 0 9872 8457"/>
                <a:gd name="T41" fmla="*/ T40 w 2675"/>
                <a:gd name="T42" fmla="+- 0 4949 3327"/>
                <a:gd name="T43" fmla="*/ 4949 h 2702"/>
                <a:gd name="T44" fmla="+- 0 9963 8457"/>
                <a:gd name="T45" fmla="*/ T44 w 2675"/>
                <a:gd name="T46" fmla="+- 0 5081 3327"/>
                <a:gd name="T47" fmla="*/ 5081 h 2702"/>
                <a:gd name="T48" fmla="+- 0 10041 8457"/>
                <a:gd name="T49" fmla="*/ T48 w 2675"/>
                <a:gd name="T50" fmla="+- 0 5222 3327"/>
                <a:gd name="T51" fmla="*/ 5222 h 2702"/>
                <a:gd name="T52" fmla="+- 0 10107 8457"/>
                <a:gd name="T53" fmla="*/ T52 w 2675"/>
                <a:gd name="T54" fmla="+- 0 5371 3327"/>
                <a:gd name="T55" fmla="*/ 5371 h 2702"/>
                <a:gd name="T56" fmla="+- 0 10161 8457"/>
                <a:gd name="T57" fmla="*/ T56 w 2675"/>
                <a:gd name="T58" fmla="+- 0 5531 3327"/>
                <a:gd name="T59" fmla="*/ 5531 h 2702"/>
                <a:gd name="T60" fmla="+- 0 10200 8457"/>
                <a:gd name="T61" fmla="*/ T60 w 2675"/>
                <a:gd name="T62" fmla="+- 0 5694 3327"/>
                <a:gd name="T63" fmla="*/ 5694 h 2702"/>
                <a:gd name="T64" fmla="+- 0 10223 8457"/>
                <a:gd name="T65" fmla="*/ T64 w 2675"/>
                <a:gd name="T66" fmla="+- 0 5860 3327"/>
                <a:gd name="T67" fmla="*/ 5860 h 2702"/>
                <a:gd name="T68" fmla="+- 0 10231 8457"/>
                <a:gd name="T69" fmla="*/ T68 w 2675"/>
                <a:gd name="T70" fmla="+- 0 6028 3327"/>
                <a:gd name="T71" fmla="*/ 6028 h 2702"/>
                <a:gd name="T72" fmla="+- 0 11131 8457"/>
                <a:gd name="T73" fmla="*/ T72 w 2675"/>
                <a:gd name="T74" fmla="+- 0 5950 3327"/>
                <a:gd name="T75" fmla="*/ 5950 h 2702"/>
                <a:gd name="T76" fmla="+- 0 11122 8457"/>
                <a:gd name="T77" fmla="*/ T76 w 2675"/>
                <a:gd name="T78" fmla="+- 0 5795 3327"/>
                <a:gd name="T79" fmla="*/ 5795 h 2702"/>
                <a:gd name="T80" fmla="+- 0 11104 8457"/>
                <a:gd name="T81" fmla="*/ T80 w 2675"/>
                <a:gd name="T82" fmla="+- 0 5641 3327"/>
                <a:gd name="T83" fmla="*/ 5641 h 2702"/>
                <a:gd name="T84" fmla="+- 0 11078 8457"/>
                <a:gd name="T85" fmla="*/ T84 w 2675"/>
                <a:gd name="T86" fmla="+- 0 5489 3327"/>
                <a:gd name="T87" fmla="*/ 5489 h 2702"/>
                <a:gd name="T88" fmla="+- 0 11042 8457"/>
                <a:gd name="T89" fmla="*/ T88 w 2675"/>
                <a:gd name="T90" fmla="+- 0 5338 3327"/>
                <a:gd name="T91" fmla="*/ 5338 h 2702"/>
                <a:gd name="T92" fmla="+- 0 10998 8457"/>
                <a:gd name="T93" fmla="*/ T92 w 2675"/>
                <a:gd name="T94" fmla="+- 0 5189 3327"/>
                <a:gd name="T95" fmla="*/ 5189 h 2702"/>
                <a:gd name="T96" fmla="+- 0 10945 8457"/>
                <a:gd name="T97" fmla="*/ T96 w 2675"/>
                <a:gd name="T98" fmla="+- 0 5042 3327"/>
                <a:gd name="T99" fmla="*/ 5042 h 2702"/>
                <a:gd name="T100" fmla="+- 0 10884 8457"/>
                <a:gd name="T101" fmla="*/ T100 w 2675"/>
                <a:gd name="T102" fmla="+- 0 4897 3327"/>
                <a:gd name="T103" fmla="*/ 4897 h 2702"/>
                <a:gd name="T104" fmla="+- 0 10815 8457"/>
                <a:gd name="T105" fmla="*/ T104 w 2675"/>
                <a:gd name="T106" fmla="+- 0 4758 3327"/>
                <a:gd name="T107" fmla="*/ 4758 h 2702"/>
                <a:gd name="T108" fmla="+- 0 10738 8457"/>
                <a:gd name="T109" fmla="*/ T108 w 2675"/>
                <a:gd name="T110" fmla="+- 0 4623 3327"/>
                <a:gd name="T111" fmla="*/ 4623 h 2702"/>
                <a:gd name="T112" fmla="+- 0 10653 8457"/>
                <a:gd name="T113" fmla="*/ T112 w 2675"/>
                <a:gd name="T114" fmla="+- 0 4493 3327"/>
                <a:gd name="T115" fmla="*/ 4493 h 2702"/>
                <a:gd name="T116" fmla="+- 0 10561 8457"/>
                <a:gd name="T117" fmla="*/ T116 w 2675"/>
                <a:gd name="T118" fmla="+- 0 4368 3327"/>
                <a:gd name="T119" fmla="*/ 4368 h 2702"/>
                <a:gd name="T120" fmla="+- 0 10462 8457"/>
                <a:gd name="T121" fmla="*/ T120 w 2675"/>
                <a:gd name="T122" fmla="+- 0 4247 3327"/>
                <a:gd name="T123" fmla="*/ 4247 h 2702"/>
                <a:gd name="T124" fmla="+- 0 10355 8457"/>
                <a:gd name="T125" fmla="*/ T124 w 2675"/>
                <a:gd name="T126" fmla="+- 0 4132 3327"/>
                <a:gd name="T127" fmla="*/ 4132 h 2702"/>
                <a:gd name="T128" fmla="+- 0 10241 8457"/>
                <a:gd name="T129" fmla="*/ T128 w 2675"/>
                <a:gd name="T130" fmla="+- 0 4023 3327"/>
                <a:gd name="T131" fmla="*/ 4023 h 2702"/>
                <a:gd name="T132" fmla="+- 0 10122 8457"/>
                <a:gd name="T133" fmla="*/ T132 w 2675"/>
                <a:gd name="T134" fmla="+- 0 3922 3327"/>
                <a:gd name="T135" fmla="*/ 3922 h 2702"/>
                <a:gd name="T136" fmla="+- 0 9999 8457"/>
                <a:gd name="T137" fmla="*/ T136 w 2675"/>
                <a:gd name="T138" fmla="+- 0 3828 3327"/>
                <a:gd name="T139" fmla="*/ 3828 h 2702"/>
                <a:gd name="T140" fmla="+- 0 9870 8457"/>
                <a:gd name="T141" fmla="*/ T140 w 2675"/>
                <a:gd name="T142" fmla="+- 0 3742 3327"/>
                <a:gd name="T143" fmla="*/ 3742 h 2702"/>
                <a:gd name="T144" fmla="+- 0 9736 8457"/>
                <a:gd name="T145" fmla="*/ T144 w 2675"/>
                <a:gd name="T146" fmla="+- 0 3663 3327"/>
                <a:gd name="T147" fmla="*/ 3663 h 2702"/>
                <a:gd name="T148" fmla="+- 0 9597 8457"/>
                <a:gd name="T149" fmla="*/ T148 w 2675"/>
                <a:gd name="T150" fmla="+- 0 3592 3327"/>
                <a:gd name="T151" fmla="*/ 3592 h 2702"/>
                <a:gd name="T152" fmla="+- 0 9454 8457"/>
                <a:gd name="T153" fmla="*/ T152 w 2675"/>
                <a:gd name="T154" fmla="+- 0 3528 3327"/>
                <a:gd name="T155" fmla="*/ 3528 h 2702"/>
                <a:gd name="T156" fmla="+- 0 9307 8457"/>
                <a:gd name="T157" fmla="*/ T156 w 2675"/>
                <a:gd name="T158" fmla="+- 0 3473 3327"/>
                <a:gd name="T159" fmla="*/ 3473 h 2702"/>
                <a:gd name="T160" fmla="+- 0 9159 8457"/>
                <a:gd name="T161" fmla="*/ T160 w 2675"/>
                <a:gd name="T162" fmla="+- 0 3427 3327"/>
                <a:gd name="T163" fmla="*/ 3427 h 2702"/>
                <a:gd name="T164" fmla="+- 0 9009 8457"/>
                <a:gd name="T165" fmla="*/ T164 w 2675"/>
                <a:gd name="T166" fmla="+- 0 3389 3327"/>
                <a:gd name="T167" fmla="*/ 3389 h 2702"/>
                <a:gd name="T168" fmla="+- 0 8857 8457"/>
                <a:gd name="T169" fmla="*/ T168 w 2675"/>
                <a:gd name="T170" fmla="+- 0 3360 3327"/>
                <a:gd name="T171" fmla="*/ 3360 h 2702"/>
                <a:gd name="T172" fmla="+- 0 8704 8457"/>
                <a:gd name="T173" fmla="*/ T172 w 2675"/>
                <a:gd name="T174" fmla="+- 0 3340 3327"/>
                <a:gd name="T175" fmla="*/ 3340 h 2702"/>
                <a:gd name="T176" fmla="+- 0 8548 8457"/>
                <a:gd name="T177" fmla="*/ T176 w 2675"/>
                <a:gd name="T178" fmla="+- 0 3329 3327"/>
                <a:gd name="T179" fmla="*/ 3329 h 270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</a:cxnLst>
              <a:rect l="0" t="0" r="r" b="b"/>
              <a:pathLst>
                <a:path w="2675" h="2702">
                  <a:moveTo>
                    <a:pt x="13" y="0"/>
                  </a:moveTo>
                  <a:lnTo>
                    <a:pt x="0" y="901"/>
                  </a:lnTo>
                  <a:lnTo>
                    <a:pt x="84" y="904"/>
                  </a:lnTo>
                  <a:lnTo>
                    <a:pt x="168" y="911"/>
                  </a:lnTo>
                  <a:lnTo>
                    <a:pt x="252" y="922"/>
                  </a:lnTo>
                  <a:lnTo>
                    <a:pt x="334" y="937"/>
                  </a:lnTo>
                  <a:lnTo>
                    <a:pt x="415" y="955"/>
                  </a:lnTo>
                  <a:lnTo>
                    <a:pt x="496" y="978"/>
                  </a:lnTo>
                  <a:lnTo>
                    <a:pt x="576" y="1004"/>
                  </a:lnTo>
                  <a:lnTo>
                    <a:pt x="655" y="1035"/>
                  </a:lnTo>
                  <a:lnTo>
                    <a:pt x="730" y="1067"/>
                  </a:lnTo>
                  <a:lnTo>
                    <a:pt x="803" y="1103"/>
                  </a:lnTo>
                  <a:lnTo>
                    <a:pt x="874" y="1141"/>
                  </a:lnTo>
                  <a:lnTo>
                    <a:pt x="943" y="1183"/>
                  </a:lnTo>
                  <a:lnTo>
                    <a:pt x="1009" y="1228"/>
                  </a:lnTo>
                  <a:lnTo>
                    <a:pt x="1074" y="1276"/>
                  </a:lnTo>
                  <a:lnTo>
                    <a:pt x="1137" y="1327"/>
                  </a:lnTo>
                  <a:lnTo>
                    <a:pt x="1197" y="1380"/>
                  </a:lnTo>
                  <a:lnTo>
                    <a:pt x="1256" y="1437"/>
                  </a:lnTo>
                  <a:lnTo>
                    <a:pt x="1312" y="1497"/>
                  </a:lnTo>
                  <a:lnTo>
                    <a:pt x="1365" y="1558"/>
                  </a:lnTo>
                  <a:lnTo>
                    <a:pt x="1415" y="1622"/>
                  </a:lnTo>
                  <a:lnTo>
                    <a:pt x="1462" y="1687"/>
                  </a:lnTo>
                  <a:lnTo>
                    <a:pt x="1506" y="1754"/>
                  </a:lnTo>
                  <a:lnTo>
                    <a:pt x="1546" y="1824"/>
                  </a:lnTo>
                  <a:lnTo>
                    <a:pt x="1584" y="1895"/>
                  </a:lnTo>
                  <a:lnTo>
                    <a:pt x="1618" y="1969"/>
                  </a:lnTo>
                  <a:lnTo>
                    <a:pt x="1650" y="2044"/>
                  </a:lnTo>
                  <a:lnTo>
                    <a:pt x="1679" y="2124"/>
                  </a:lnTo>
                  <a:lnTo>
                    <a:pt x="1704" y="2204"/>
                  </a:lnTo>
                  <a:lnTo>
                    <a:pt x="1726" y="2285"/>
                  </a:lnTo>
                  <a:lnTo>
                    <a:pt x="1743" y="2367"/>
                  </a:lnTo>
                  <a:lnTo>
                    <a:pt x="1757" y="2449"/>
                  </a:lnTo>
                  <a:lnTo>
                    <a:pt x="1766" y="2533"/>
                  </a:lnTo>
                  <a:lnTo>
                    <a:pt x="1772" y="2617"/>
                  </a:lnTo>
                  <a:lnTo>
                    <a:pt x="1774" y="2701"/>
                  </a:lnTo>
                  <a:lnTo>
                    <a:pt x="2675" y="2701"/>
                  </a:lnTo>
                  <a:lnTo>
                    <a:pt x="2674" y="2623"/>
                  </a:lnTo>
                  <a:lnTo>
                    <a:pt x="2670" y="2545"/>
                  </a:lnTo>
                  <a:lnTo>
                    <a:pt x="2665" y="2468"/>
                  </a:lnTo>
                  <a:lnTo>
                    <a:pt x="2657" y="2390"/>
                  </a:lnTo>
                  <a:lnTo>
                    <a:pt x="2647" y="2314"/>
                  </a:lnTo>
                  <a:lnTo>
                    <a:pt x="2635" y="2237"/>
                  </a:lnTo>
                  <a:lnTo>
                    <a:pt x="2621" y="2162"/>
                  </a:lnTo>
                  <a:lnTo>
                    <a:pt x="2604" y="2086"/>
                  </a:lnTo>
                  <a:lnTo>
                    <a:pt x="2585" y="2011"/>
                  </a:lnTo>
                  <a:lnTo>
                    <a:pt x="2564" y="1937"/>
                  </a:lnTo>
                  <a:lnTo>
                    <a:pt x="2541" y="1862"/>
                  </a:lnTo>
                  <a:lnTo>
                    <a:pt x="2516" y="1789"/>
                  </a:lnTo>
                  <a:lnTo>
                    <a:pt x="2488" y="1715"/>
                  </a:lnTo>
                  <a:lnTo>
                    <a:pt x="2458" y="1642"/>
                  </a:lnTo>
                  <a:lnTo>
                    <a:pt x="2427" y="1570"/>
                  </a:lnTo>
                  <a:lnTo>
                    <a:pt x="2393" y="1500"/>
                  </a:lnTo>
                  <a:lnTo>
                    <a:pt x="2358" y="1431"/>
                  </a:lnTo>
                  <a:lnTo>
                    <a:pt x="2320" y="1362"/>
                  </a:lnTo>
                  <a:lnTo>
                    <a:pt x="2281" y="1296"/>
                  </a:lnTo>
                  <a:lnTo>
                    <a:pt x="2240" y="1230"/>
                  </a:lnTo>
                  <a:lnTo>
                    <a:pt x="2196" y="1166"/>
                  </a:lnTo>
                  <a:lnTo>
                    <a:pt x="2151" y="1102"/>
                  </a:lnTo>
                  <a:lnTo>
                    <a:pt x="2104" y="1041"/>
                  </a:lnTo>
                  <a:lnTo>
                    <a:pt x="2056" y="980"/>
                  </a:lnTo>
                  <a:lnTo>
                    <a:pt x="2005" y="920"/>
                  </a:lnTo>
                  <a:lnTo>
                    <a:pt x="1952" y="862"/>
                  </a:lnTo>
                  <a:lnTo>
                    <a:pt x="1898" y="805"/>
                  </a:lnTo>
                  <a:lnTo>
                    <a:pt x="1841" y="750"/>
                  </a:lnTo>
                  <a:lnTo>
                    <a:pt x="1784" y="696"/>
                  </a:lnTo>
                  <a:lnTo>
                    <a:pt x="1725" y="645"/>
                  </a:lnTo>
                  <a:lnTo>
                    <a:pt x="1665" y="595"/>
                  </a:lnTo>
                  <a:lnTo>
                    <a:pt x="1604" y="547"/>
                  </a:lnTo>
                  <a:lnTo>
                    <a:pt x="1542" y="501"/>
                  </a:lnTo>
                  <a:lnTo>
                    <a:pt x="1478" y="457"/>
                  </a:lnTo>
                  <a:lnTo>
                    <a:pt x="1413" y="415"/>
                  </a:lnTo>
                  <a:lnTo>
                    <a:pt x="1347" y="375"/>
                  </a:lnTo>
                  <a:lnTo>
                    <a:pt x="1279" y="336"/>
                  </a:lnTo>
                  <a:lnTo>
                    <a:pt x="1210" y="300"/>
                  </a:lnTo>
                  <a:lnTo>
                    <a:pt x="1140" y="265"/>
                  </a:lnTo>
                  <a:lnTo>
                    <a:pt x="1069" y="232"/>
                  </a:lnTo>
                  <a:lnTo>
                    <a:pt x="997" y="201"/>
                  </a:lnTo>
                  <a:lnTo>
                    <a:pt x="924" y="172"/>
                  </a:lnTo>
                  <a:lnTo>
                    <a:pt x="850" y="146"/>
                  </a:lnTo>
                  <a:lnTo>
                    <a:pt x="776" y="122"/>
                  </a:lnTo>
                  <a:lnTo>
                    <a:pt x="702" y="100"/>
                  </a:lnTo>
                  <a:lnTo>
                    <a:pt x="627" y="80"/>
                  </a:lnTo>
                  <a:lnTo>
                    <a:pt x="552" y="62"/>
                  </a:lnTo>
                  <a:lnTo>
                    <a:pt x="476" y="47"/>
                  </a:lnTo>
                  <a:lnTo>
                    <a:pt x="400" y="33"/>
                  </a:lnTo>
                  <a:lnTo>
                    <a:pt x="324" y="22"/>
                  </a:lnTo>
                  <a:lnTo>
                    <a:pt x="247" y="13"/>
                  </a:lnTo>
                  <a:lnTo>
                    <a:pt x="169" y="7"/>
                  </a:lnTo>
                  <a:lnTo>
                    <a:pt x="91" y="2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B4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7F365DE0-3675-4AD0-B267-EAE393C1B62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7" y="3841"/>
              <a:ext cx="1644" cy="2187"/>
            </a:xfrm>
            <a:custGeom>
              <a:avLst/>
              <a:gdLst>
                <a:gd name="T0" fmla="+- 0 10017 9488"/>
                <a:gd name="T1" fmla="*/ T0 w 1644"/>
                <a:gd name="T2" fmla="+- 0 3842 3842"/>
                <a:gd name="T3" fmla="*/ 3842 h 2187"/>
                <a:gd name="T4" fmla="+- 0 9488 9488"/>
                <a:gd name="T5" fmla="*/ T4 w 1644"/>
                <a:gd name="T6" fmla="+- 0 4571 3842"/>
                <a:gd name="T7" fmla="*/ 4571 h 2187"/>
                <a:gd name="T8" fmla="+- 0 9550 9488"/>
                <a:gd name="T9" fmla="*/ T8 w 1644"/>
                <a:gd name="T10" fmla="+- 0 4618 3842"/>
                <a:gd name="T11" fmla="*/ 4618 h 2187"/>
                <a:gd name="T12" fmla="+- 0 9610 9488"/>
                <a:gd name="T13" fmla="*/ T12 w 1644"/>
                <a:gd name="T14" fmla="+- 0 4668 3842"/>
                <a:gd name="T15" fmla="*/ 4668 h 2187"/>
                <a:gd name="T16" fmla="+- 0 9668 9488"/>
                <a:gd name="T17" fmla="*/ T16 w 1644"/>
                <a:gd name="T18" fmla="+- 0 4719 3842"/>
                <a:gd name="T19" fmla="*/ 4719 h 2187"/>
                <a:gd name="T20" fmla="+- 0 9722 9488"/>
                <a:gd name="T21" fmla="*/ T20 w 1644"/>
                <a:gd name="T22" fmla="+- 0 4773 3842"/>
                <a:gd name="T23" fmla="*/ 4773 h 2187"/>
                <a:gd name="T24" fmla="+- 0 9775 9488"/>
                <a:gd name="T25" fmla="*/ T24 w 1644"/>
                <a:gd name="T26" fmla="+- 0 4829 3842"/>
                <a:gd name="T27" fmla="*/ 4829 h 2187"/>
                <a:gd name="T28" fmla="+- 0 9824 9488"/>
                <a:gd name="T29" fmla="*/ T28 w 1644"/>
                <a:gd name="T30" fmla="+- 0 4887 3842"/>
                <a:gd name="T31" fmla="*/ 4887 h 2187"/>
                <a:gd name="T32" fmla="+- 0 9871 9488"/>
                <a:gd name="T33" fmla="*/ T32 w 1644"/>
                <a:gd name="T34" fmla="+- 0 4947 3842"/>
                <a:gd name="T35" fmla="*/ 4947 h 2187"/>
                <a:gd name="T36" fmla="+- 0 9916 9488"/>
                <a:gd name="T37" fmla="*/ T36 w 1644"/>
                <a:gd name="T38" fmla="+- 0 5010 3842"/>
                <a:gd name="T39" fmla="*/ 5010 h 2187"/>
                <a:gd name="T40" fmla="+- 0 9958 9488"/>
                <a:gd name="T41" fmla="*/ T40 w 1644"/>
                <a:gd name="T42" fmla="+- 0 5075 3842"/>
                <a:gd name="T43" fmla="*/ 5075 h 2187"/>
                <a:gd name="T44" fmla="+- 0 9998 9488"/>
                <a:gd name="T45" fmla="*/ T44 w 1644"/>
                <a:gd name="T46" fmla="+- 0 5141 3842"/>
                <a:gd name="T47" fmla="*/ 5141 h 2187"/>
                <a:gd name="T48" fmla="+- 0 10035 9488"/>
                <a:gd name="T49" fmla="*/ T48 w 1644"/>
                <a:gd name="T50" fmla="+- 0 5210 3842"/>
                <a:gd name="T51" fmla="*/ 5210 h 2187"/>
                <a:gd name="T52" fmla="+- 0 10069 9488"/>
                <a:gd name="T53" fmla="*/ T52 w 1644"/>
                <a:gd name="T54" fmla="+- 0 5281 3842"/>
                <a:gd name="T55" fmla="*/ 5281 h 2187"/>
                <a:gd name="T56" fmla="+- 0 10100 9488"/>
                <a:gd name="T57" fmla="*/ T56 w 1644"/>
                <a:gd name="T58" fmla="+- 0 5352 3842"/>
                <a:gd name="T59" fmla="*/ 5352 h 2187"/>
                <a:gd name="T60" fmla="+- 0 10127 9488"/>
                <a:gd name="T61" fmla="*/ T60 w 1644"/>
                <a:gd name="T62" fmla="+- 0 5424 3842"/>
                <a:gd name="T63" fmla="*/ 5424 h 2187"/>
                <a:gd name="T64" fmla="+- 0 10152 9488"/>
                <a:gd name="T65" fmla="*/ T64 w 1644"/>
                <a:gd name="T66" fmla="+- 0 5497 3842"/>
                <a:gd name="T67" fmla="*/ 5497 h 2187"/>
                <a:gd name="T68" fmla="+- 0 10173 9488"/>
                <a:gd name="T69" fmla="*/ T68 w 1644"/>
                <a:gd name="T70" fmla="+- 0 5571 3842"/>
                <a:gd name="T71" fmla="*/ 5571 h 2187"/>
                <a:gd name="T72" fmla="+- 0 10191 9488"/>
                <a:gd name="T73" fmla="*/ T72 w 1644"/>
                <a:gd name="T74" fmla="+- 0 5645 3842"/>
                <a:gd name="T75" fmla="*/ 5645 h 2187"/>
                <a:gd name="T76" fmla="+- 0 10205 9488"/>
                <a:gd name="T77" fmla="*/ T76 w 1644"/>
                <a:gd name="T78" fmla="+- 0 5720 3842"/>
                <a:gd name="T79" fmla="*/ 5720 h 2187"/>
                <a:gd name="T80" fmla="+- 0 10217 9488"/>
                <a:gd name="T81" fmla="*/ T80 w 1644"/>
                <a:gd name="T82" fmla="+- 0 5796 3842"/>
                <a:gd name="T83" fmla="*/ 5796 h 2187"/>
                <a:gd name="T84" fmla="+- 0 10225 9488"/>
                <a:gd name="T85" fmla="*/ T84 w 1644"/>
                <a:gd name="T86" fmla="+- 0 5873 3842"/>
                <a:gd name="T87" fmla="*/ 5873 h 2187"/>
                <a:gd name="T88" fmla="+- 0 10230 9488"/>
                <a:gd name="T89" fmla="*/ T88 w 1644"/>
                <a:gd name="T90" fmla="+- 0 5950 3842"/>
                <a:gd name="T91" fmla="*/ 5950 h 2187"/>
                <a:gd name="T92" fmla="+- 0 10231 9488"/>
                <a:gd name="T93" fmla="*/ T92 w 1644"/>
                <a:gd name="T94" fmla="+- 0 6028 3842"/>
                <a:gd name="T95" fmla="*/ 6028 h 2187"/>
                <a:gd name="T96" fmla="+- 0 11132 9488"/>
                <a:gd name="T97" fmla="*/ T96 w 1644"/>
                <a:gd name="T98" fmla="+- 0 6028 3842"/>
                <a:gd name="T99" fmla="*/ 6028 h 2187"/>
                <a:gd name="T100" fmla="+- 0 11131 9488"/>
                <a:gd name="T101" fmla="*/ T100 w 1644"/>
                <a:gd name="T102" fmla="+- 0 5948 3842"/>
                <a:gd name="T103" fmla="*/ 5948 h 2187"/>
                <a:gd name="T104" fmla="+- 0 11127 9488"/>
                <a:gd name="T105" fmla="*/ T104 w 1644"/>
                <a:gd name="T106" fmla="+- 0 5867 3842"/>
                <a:gd name="T107" fmla="*/ 5867 h 2187"/>
                <a:gd name="T108" fmla="+- 0 11121 9488"/>
                <a:gd name="T109" fmla="*/ T108 w 1644"/>
                <a:gd name="T110" fmla="+- 0 5788 3842"/>
                <a:gd name="T111" fmla="*/ 5788 h 2187"/>
                <a:gd name="T112" fmla="+- 0 11113 9488"/>
                <a:gd name="T113" fmla="*/ T112 w 1644"/>
                <a:gd name="T114" fmla="+- 0 5708 3842"/>
                <a:gd name="T115" fmla="*/ 5708 h 2187"/>
                <a:gd name="T116" fmla="+- 0 11103 9488"/>
                <a:gd name="T117" fmla="*/ T116 w 1644"/>
                <a:gd name="T118" fmla="+- 0 5630 3842"/>
                <a:gd name="T119" fmla="*/ 5630 h 2187"/>
                <a:gd name="T120" fmla="+- 0 11090 9488"/>
                <a:gd name="T121" fmla="*/ T120 w 1644"/>
                <a:gd name="T122" fmla="+- 0 5552 3842"/>
                <a:gd name="T123" fmla="*/ 5552 h 2187"/>
                <a:gd name="T124" fmla="+- 0 11075 9488"/>
                <a:gd name="T125" fmla="*/ T124 w 1644"/>
                <a:gd name="T126" fmla="+- 0 5474 3842"/>
                <a:gd name="T127" fmla="*/ 5474 h 2187"/>
                <a:gd name="T128" fmla="+- 0 11058 9488"/>
                <a:gd name="T129" fmla="*/ T128 w 1644"/>
                <a:gd name="T130" fmla="+- 0 5397 3842"/>
                <a:gd name="T131" fmla="*/ 5397 h 2187"/>
                <a:gd name="T132" fmla="+- 0 11038 9488"/>
                <a:gd name="T133" fmla="*/ T132 w 1644"/>
                <a:gd name="T134" fmla="+- 0 5321 3842"/>
                <a:gd name="T135" fmla="*/ 5321 h 2187"/>
                <a:gd name="T136" fmla="+- 0 11017 9488"/>
                <a:gd name="T137" fmla="*/ T136 w 1644"/>
                <a:gd name="T138" fmla="+- 0 5245 3842"/>
                <a:gd name="T139" fmla="*/ 5245 h 2187"/>
                <a:gd name="T140" fmla="+- 0 10992 9488"/>
                <a:gd name="T141" fmla="*/ T140 w 1644"/>
                <a:gd name="T142" fmla="+- 0 5170 3842"/>
                <a:gd name="T143" fmla="*/ 5170 h 2187"/>
                <a:gd name="T144" fmla="+- 0 10966 9488"/>
                <a:gd name="T145" fmla="*/ T144 w 1644"/>
                <a:gd name="T146" fmla="+- 0 5095 3842"/>
                <a:gd name="T147" fmla="*/ 5095 h 2187"/>
                <a:gd name="T148" fmla="+- 0 10937 9488"/>
                <a:gd name="T149" fmla="*/ T148 w 1644"/>
                <a:gd name="T150" fmla="+- 0 5021 3842"/>
                <a:gd name="T151" fmla="*/ 5021 h 2187"/>
                <a:gd name="T152" fmla="+- 0 10906 9488"/>
                <a:gd name="T153" fmla="*/ T152 w 1644"/>
                <a:gd name="T154" fmla="+- 0 4947 3842"/>
                <a:gd name="T155" fmla="*/ 4947 h 2187"/>
                <a:gd name="T156" fmla="+- 0 10873 9488"/>
                <a:gd name="T157" fmla="*/ T156 w 1644"/>
                <a:gd name="T158" fmla="+- 0 4874 3842"/>
                <a:gd name="T159" fmla="*/ 4874 h 2187"/>
                <a:gd name="T160" fmla="+- 0 10837 9488"/>
                <a:gd name="T161" fmla="*/ T160 w 1644"/>
                <a:gd name="T162" fmla="+- 0 4801 3842"/>
                <a:gd name="T163" fmla="*/ 4801 h 2187"/>
                <a:gd name="T164" fmla="+- 0 10799 9488"/>
                <a:gd name="T165" fmla="*/ T164 w 1644"/>
                <a:gd name="T166" fmla="+- 0 4730 3842"/>
                <a:gd name="T167" fmla="*/ 4730 h 2187"/>
                <a:gd name="T168" fmla="+- 0 10760 9488"/>
                <a:gd name="T169" fmla="*/ T168 w 1644"/>
                <a:gd name="T170" fmla="+- 0 4660 3842"/>
                <a:gd name="T171" fmla="*/ 4660 h 2187"/>
                <a:gd name="T172" fmla="+- 0 10718 9488"/>
                <a:gd name="T173" fmla="*/ T172 w 1644"/>
                <a:gd name="T174" fmla="+- 0 4591 3842"/>
                <a:gd name="T175" fmla="*/ 4591 h 2187"/>
                <a:gd name="T176" fmla="+- 0 10675 9488"/>
                <a:gd name="T177" fmla="*/ T176 w 1644"/>
                <a:gd name="T178" fmla="+- 0 4525 3842"/>
                <a:gd name="T179" fmla="*/ 4525 h 2187"/>
                <a:gd name="T180" fmla="+- 0 10630 9488"/>
                <a:gd name="T181" fmla="*/ T180 w 1644"/>
                <a:gd name="T182" fmla="+- 0 4459 3842"/>
                <a:gd name="T183" fmla="*/ 4459 h 2187"/>
                <a:gd name="T184" fmla="+- 0 10583 9488"/>
                <a:gd name="T185" fmla="*/ T184 w 1644"/>
                <a:gd name="T186" fmla="+- 0 4395 3842"/>
                <a:gd name="T187" fmla="*/ 4395 h 2187"/>
                <a:gd name="T188" fmla="+- 0 10535 9488"/>
                <a:gd name="T189" fmla="*/ T188 w 1644"/>
                <a:gd name="T190" fmla="+- 0 4333 3842"/>
                <a:gd name="T191" fmla="*/ 4333 h 2187"/>
                <a:gd name="T192" fmla="+- 0 10485 9488"/>
                <a:gd name="T193" fmla="*/ T192 w 1644"/>
                <a:gd name="T194" fmla="+- 0 4272 3842"/>
                <a:gd name="T195" fmla="*/ 4272 h 2187"/>
                <a:gd name="T196" fmla="+- 0 10432 9488"/>
                <a:gd name="T197" fmla="*/ T196 w 1644"/>
                <a:gd name="T198" fmla="+- 0 4213 3842"/>
                <a:gd name="T199" fmla="*/ 4213 h 2187"/>
                <a:gd name="T200" fmla="+- 0 10378 9488"/>
                <a:gd name="T201" fmla="*/ T200 w 1644"/>
                <a:gd name="T202" fmla="+- 0 4156 3842"/>
                <a:gd name="T203" fmla="*/ 4156 h 2187"/>
                <a:gd name="T204" fmla="+- 0 10323 9488"/>
                <a:gd name="T205" fmla="*/ T204 w 1644"/>
                <a:gd name="T206" fmla="+- 0 4099 3842"/>
                <a:gd name="T207" fmla="*/ 4099 h 2187"/>
                <a:gd name="T208" fmla="+- 0 10265 9488"/>
                <a:gd name="T209" fmla="*/ T208 w 1644"/>
                <a:gd name="T210" fmla="+- 0 4045 3842"/>
                <a:gd name="T211" fmla="*/ 4045 h 2187"/>
                <a:gd name="T212" fmla="+- 0 10206 9488"/>
                <a:gd name="T213" fmla="*/ T212 w 1644"/>
                <a:gd name="T214" fmla="+- 0 3992 3842"/>
                <a:gd name="T215" fmla="*/ 3992 h 2187"/>
                <a:gd name="T216" fmla="+- 0 10145 9488"/>
                <a:gd name="T217" fmla="*/ T216 w 1644"/>
                <a:gd name="T218" fmla="+- 0 3940 3842"/>
                <a:gd name="T219" fmla="*/ 3940 h 2187"/>
                <a:gd name="T220" fmla="+- 0 10082 9488"/>
                <a:gd name="T221" fmla="*/ T220 w 1644"/>
                <a:gd name="T222" fmla="+- 0 3890 3842"/>
                <a:gd name="T223" fmla="*/ 3890 h 2187"/>
                <a:gd name="T224" fmla="+- 0 10017 9488"/>
                <a:gd name="T225" fmla="*/ T224 w 1644"/>
                <a:gd name="T226" fmla="+- 0 3842 3842"/>
                <a:gd name="T227" fmla="*/ 3842 h 2187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  <a:cxn ang="0">
                  <a:pos x="T133" y="T135"/>
                </a:cxn>
                <a:cxn ang="0">
                  <a:pos x="T137" y="T139"/>
                </a:cxn>
                <a:cxn ang="0">
                  <a:pos x="T141" y="T143"/>
                </a:cxn>
                <a:cxn ang="0">
                  <a:pos x="T145" y="T147"/>
                </a:cxn>
                <a:cxn ang="0">
                  <a:pos x="T149" y="T151"/>
                </a:cxn>
                <a:cxn ang="0">
                  <a:pos x="T153" y="T155"/>
                </a:cxn>
                <a:cxn ang="0">
                  <a:pos x="T157" y="T159"/>
                </a:cxn>
                <a:cxn ang="0">
                  <a:pos x="T161" y="T163"/>
                </a:cxn>
                <a:cxn ang="0">
                  <a:pos x="T165" y="T167"/>
                </a:cxn>
                <a:cxn ang="0">
                  <a:pos x="T169" y="T171"/>
                </a:cxn>
                <a:cxn ang="0">
                  <a:pos x="T173" y="T175"/>
                </a:cxn>
                <a:cxn ang="0">
                  <a:pos x="T177" y="T179"/>
                </a:cxn>
                <a:cxn ang="0">
                  <a:pos x="T181" y="T183"/>
                </a:cxn>
                <a:cxn ang="0">
                  <a:pos x="T185" y="T187"/>
                </a:cxn>
                <a:cxn ang="0">
                  <a:pos x="T189" y="T191"/>
                </a:cxn>
                <a:cxn ang="0">
                  <a:pos x="T193" y="T195"/>
                </a:cxn>
                <a:cxn ang="0">
                  <a:pos x="T197" y="T199"/>
                </a:cxn>
                <a:cxn ang="0">
                  <a:pos x="T201" y="T203"/>
                </a:cxn>
                <a:cxn ang="0">
                  <a:pos x="T205" y="T207"/>
                </a:cxn>
                <a:cxn ang="0">
                  <a:pos x="T209" y="T211"/>
                </a:cxn>
                <a:cxn ang="0">
                  <a:pos x="T213" y="T215"/>
                </a:cxn>
                <a:cxn ang="0">
                  <a:pos x="T217" y="T219"/>
                </a:cxn>
                <a:cxn ang="0">
                  <a:pos x="T221" y="T223"/>
                </a:cxn>
                <a:cxn ang="0">
                  <a:pos x="T225" y="T227"/>
                </a:cxn>
              </a:cxnLst>
              <a:rect l="0" t="0" r="r" b="b"/>
              <a:pathLst>
                <a:path w="1644" h="2187">
                  <a:moveTo>
                    <a:pt x="529" y="0"/>
                  </a:moveTo>
                  <a:lnTo>
                    <a:pt x="0" y="729"/>
                  </a:lnTo>
                  <a:lnTo>
                    <a:pt x="62" y="776"/>
                  </a:lnTo>
                  <a:lnTo>
                    <a:pt x="122" y="826"/>
                  </a:lnTo>
                  <a:lnTo>
                    <a:pt x="180" y="877"/>
                  </a:lnTo>
                  <a:lnTo>
                    <a:pt x="234" y="931"/>
                  </a:lnTo>
                  <a:lnTo>
                    <a:pt x="287" y="987"/>
                  </a:lnTo>
                  <a:lnTo>
                    <a:pt x="336" y="1045"/>
                  </a:lnTo>
                  <a:lnTo>
                    <a:pt x="383" y="1105"/>
                  </a:lnTo>
                  <a:lnTo>
                    <a:pt x="428" y="1168"/>
                  </a:lnTo>
                  <a:lnTo>
                    <a:pt x="470" y="1233"/>
                  </a:lnTo>
                  <a:lnTo>
                    <a:pt x="510" y="1299"/>
                  </a:lnTo>
                  <a:lnTo>
                    <a:pt x="547" y="1368"/>
                  </a:lnTo>
                  <a:lnTo>
                    <a:pt x="581" y="1439"/>
                  </a:lnTo>
                  <a:lnTo>
                    <a:pt x="612" y="1510"/>
                  </a:lnTo>
                  <a:lnTo>
                    <a:pt x="639" y="1582"/>
                  </a:lnTo>
                  <a:lnTo>
                    <a:pt x="664" y="1655"/>
                  </a:lnTo>
                  <a:lnTo>
                    <a:pt x="685" y="1729"/>
                  </a:lnTo>
                  <a:lnTo>
                    <a:pt x="703" y="1803"/>
                  </a:lnTo>
                  <a:lnTo>
                    <a:pt x="717" y="1878"/>
                  </a:lnTo>
                  <a:lnTo>
                    <a:pt x="729" y="1954"/>
                  </a:lnTo>
                  <a:lnTo>
                    <a:pt x="737" y="2031"/>
                  </a:lnTo>
                  <a:lnTo>
                    <a:pt x="742" y="2108"/>
                  </a:lnTo>
                  <a:lnTo>
                    <a:pt x="743" y="2186"/>
                  </a:lnTo>
                  <a:lnTo>
                    <a:pt x="1644" y="2186"/>
                  </a:lnTo>
                  <a:lnTo>
                    <a:pt x="1643" y="2106"/>
                  </a:lnTo>
                  <a:lnTo>
                    <a:pt x="1639" y="2025"/>
                  </a:lnTo>
                  <a:lnTo>
                    <a:pt x="1633" y="1946"/>
                  </a:lnTo>
                  <a:lnTo>
                    <a:pt x="1625" y="1866"/>
                  </a:lnTo>
                  <a:lnTo>
                    <a:pt x="1615" y="1788"/>
                  </a:lnTo>
                  <a:lnTo>
                    <a:pt x="1602" y="1710"/>
                  </a:lnTo>
                  <a:lnTo>
                    <a:pt x="1587" y="1632"/>
                  </a:lnTo>
                  <a:lnTo>
                    <a:pt x="1570" y="1555"/>
                  </a:lnTo>
                  <a:lnTo>
                    <a:pt x="1550" y="1479"/>
                  </a:lnTo>
                  <a:lnTo>
                    <a:pt x="1529" y="1403"/>
                  </a:lnTo>
                  <a:lnTo>
                    <a:pt x="1504" y="1328"/>
                  </a:lnTo>
                  <a:lnTo>
                    <a:pt x="1478" y="1253"/>
                  </a:lnTo>
                  <a:lnTo>
                    <a:pt x="1449" y="1179"/>
                  </a:lnTo>
                  <a:lnTo>
                    <a:pt x="1418" y="1105"/>
                  </a:lnTo>
                  <a:lnTo>
                    <a:pt x="1385" y="1032"/>
                  </a:lnTo>
                  <a:lnTo>
                    <a:pt x="1349" y="959"/>
                  </a:lnTo>
                  <a:lnTo>
                    <a:pt x="1311" y="888"/>
                  </a:lnTo>
                  <a:lnTo>
                    <a:pt x="1272" y="818"/>
                  </a:lnTo>
                  <a:lnTo>
                    <a:pt x="1230" y="749"/>
                  </a:lnTo>
                  <a:lnTo>
                    <a:pt x="1187" y="683"/>
                  </a:lnTo>
                  <a:lnTo>
                    <a:pt x="1142" y="617"/>
                  </a:lnTo>
                  <a:lnTo>
                    <a:pt x="1095" y="553"/>
                  </a:lnTo>
                  <a:lnTo>
                    <a:pt x="1047" y="491"/>
                  </a:lnTo>
                  <a:lnTo>
                    <a:pt x="997" y="430"/>
                  </a:lnTo>
                  <a:lnTo>
                    <a:pt x="944" y="371"/>
                  </a:lnTo>
                  <a:lnTo>
                    <a:pt x="890" y="314"/>
                  </a:lnTo>
                  <a:lnTo>
                    <a:pt x="835" y="257"/>
                  </a:lnTo>
                  <a:lnTo>
                    <a:pt x="777" y="203"/>
                  </a:lnTo>
                  <a:lnTo>
                    <a:pt x="718" y="150"/>
                  </a:lnTo>
                  <a:lnTo>
                    <a:pt x="657" y="98"/>
                  </a:lnTo>
                  <a:lnTo>
                    <a:pt x="594" y="48"/>
                  </a:lnTo>
                  <a:lnTo>
                    <a:pt x="529" y="0"/>
                  </a:lnTo>
                  <a:close/>
                </a:path>
              </a:pathLst>
            </a:custGeom>
            <a:solidFill>
              <a:srgbClr val="80BE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9B5F02B5-CEFD-4C95-AA02-ADA546F79C42}"/>
                </a:ext>
              </a:extLst>
            </p:cNvPr>
            <p:cNvSpPr>
              <a:spLocks/>
            </p:cNvSpPr>
            <p:nvPr/>
          </p:nvSpPr>
          <p:spPr bwMode="auto">
            <a:xfrm>
              <a:off x="8430" y="5638"/>
              <a:ext cx="2669" cy="633"/>
            </a:xfrm>
            <a:custGeom>
              <a:avLst/>
              <a:gdLst>
                <a:gd name="T0" fmla="+- 0 11099 8431"/>
                <a:gd name="T1" fmla="*/ T0 w 2669"/>
                <a:gd name="T2" fmla="+- 0 5655 5639"/>
                <a:gd name="T3" fmla="*/ 5655 h 633"/>
                <a:gd name="T4" fmla="+- 0 11074 8431"/>
                <a:gd name="T5" fmla="*/ T4 w 2669"/>
                <a:gd name="T6" fmla="+- 0 5644 5639"/>
                <a:gd name="T7" fmla="*/ 5644 h 633"/>
                <a:gd name="T8" fmla="+- 0 11014 8431"/>
                <a:gd name="T9" fmla="*/ T8 w 2669"/>
                <a:gd name="T10" fmla="+- 0 5639 5639"/>
                <a:gd name="T11" fmla="*/ 5639 h 633"/>
                <a:gd name="T12" fmla="+- 0 10931 8431"/>
                <a:gd name="T13" fmla="*/ T12 w 2669"/>
                <a:gd name="T14" fmla="+- 0 5640 5639"/>
                <a:gd name="T15" fmla="*/ 5640 h 633"/>
                <a:gd name="T16" fmla="+- 0 10838 8431"/>
                <a:gd name="T17" fmla="*/ T16 w 2669"/>
                <a:gd name="T18" fmla="+- 0 5645 5639"/>
                <a:gd name="T19" fmla="*/ 5645 h 633"/>
                <a:gd name="T20" fmla="+- 0 10451 8431"/>
                <a:gd name="T21" fmla="*/ T20 w 2669"/>
                <a:gd name="T22" fmla="+- 0 5685 5639"/>
                <a:gd name="T23" fmla="*/ 5685 h 633"/>
                <a:gd name="T24" fmla="+- 0 9718 8431"/>
                <a:gd name="T25" fmla="*/ T24 w 2669"/>
                <a:gd name="T26" fmla="+- 0 5762 5639"/>
                <a:gd name="T27" fmla="*/ 5762 h 633"/>
                <a:gd name="T28" fmla="+- 0 9008 8431"/>
                <a:gd name="T29" fmla="*/ T28 w 2669"/>
                <a:gd name="T30" fmla="+- 0 5837 5639"/>
                <a:gd name="T31" fmla="*/ 5837 h 633"/>
                <a:gd name="T32" fmla="+- 0 8827 8431"/>
                <a:gd name="T33" fmla="*/ T32 w 2669"/>
                <a:gd name="T34" fmla="+- 0 5856 5639"/>
                <a:gd name="T35" fmla="*/ 5856 h 633"/>
                <a:gd name="T36" fmla="+- 0 8779 8431"/>
                <a:gd name="T37" fmla="*/ T36 w 2669"/>
                <a:gd name="T38" fmla="+- 0 5822 5639"/>
                <a:gd name="T39" fmla="*/ 5822 h 633"/>
                <a:gd name="T40" fmla="+- 0 8708 8431"/>
                <a:gd name="T41" fmla="*/ T40 w 2669"/>
                <a:gd name="T42" fmla="+- 0 5798 5639"/>
                <a:gd name="T43" fmla="*/ 5798 h 633"/>
                <a:gd name="T44" fmla="+- 0 8631 8431"/>
                <a:gd name="T45" fmla="*/ T44 w 2669"/>
                <a:gd name="T46" fmla="+- 0 5798 5639"/>
                <a:gd name="T47" fmla="*/ 5798 h 633"/>
                <a:gd name="T48" fmla="+- 0 8558 8431"/>
                <a:gd name="T49" fmla="*/ T48 w 2669"/>
                <a:gd name="T50" fmla="+- 0 5822 5639"/>
                <a:gd name="T51" fmla="*/ 5822 h 633"/>
                <a:gd name="T52" fmla="+- 0 8498 8431"/>
                <a:gd name="T53" fmla="*/ T52 w 2669"/>
                <a:gd name="T54" fmla="+- 0 5866 5639"/>
                <a:gd name="T55" fmla="*/ 5866 h 633"/>
                <a:gd name="T56" fmla="+- 0 8455 8431"/>
                <a:gd name="T57" fmla="*/ T56 w 2669"/>
                <a:gd name="T58" fmla="+- 0 5925 5639"/>
                <a:gd name="T59" fmla="*/ 5925 h 633"/>
                <a:gd name="T60" fmla="+- 0 8431 8431"/>
                <a:gd name="T61" fmla="*/ T60 w 2669"/>
                <a:gd name="T62" fmla="+- 0 5996 5639"/>
                <a:gd name="T63" fmla="*/ 5996 h 633"/>
                <a:gd name="T64" fmla="+- 0 8431 8431"/>
                <a:gd name="T65" fmla="*/ T64 w 2669"/>
                <a:gd name="T66" fmla="+- 0 6073 5639"/>
                <a:gd name="T67" fmla="*/ 6073 h 633"/>
                <a:gd name="T68" fmla="+- 0 8455 8431"/>
                <a:gd name="T69" fmla="*/ T68 w 2669"/>
                <a:gd name="T70" fmla="+- 0 6145 5639"/>
                <a:gd name="T71" fmla="*/ 6145 h 633"/>
                <a:gd name="T72" fmla="+- 0 8499 8431"/>
                <a:gd name="T73" fmla="*/ T72 w 2669"/>
                <a:gd name="T74" fmla="+- 0 6205 5639"/>
                <a:gd name="T75" fmla="*/ 6205 h 633"/>
                <a:gd name="T76" fmla="+- 0 8558 8431"/>
                <a:gd name="T77" fmla="*/ T76 w 2669"/>
                <a:gd name="T78" fmla="+- 0 6248 5639"/>
                <a:gd name="T79" fmla="*/ 6248 h 633"/>
                <a:gd name="T80" fmla="+- 0 8629 8431"/>
                <a:gd name="T81" fmla="*/ T80 w 2669"/>
                <a:gd name="T82" fmla="+- 0 6271 5639"/>
                <a:gd name="T83" fmla="*/ 6271 h 633"/>
                <a:gd name="T84" fmla="+- 0 8706 8431"/>
                <a:gd name="T85" fmla="*/ T84 w 2669"/>
                <a:gd name="T86" fmla="+- 0 6272 5639"/>
                <a:gd name="T87" fmla="*/ 6272 h 633"/>
                <a:gd name="T88" fmla="+- 0 8779 8431"/>
                <a:gd name="T89" fmla="*/ T88 w 2669"/>
                <a:gd name="T90" fmla="+- 0 6248 5639"/>
                <a:gd name="T91" fmla="*/ 6248 h 633"/>
                <a:gd name="T92" fmla="+- 0 8839 8431"/>
                <a:gd name="T93" fmla="*/ T92 w 2669"/>
                <a:gd name="T94" fmla="+- 0 6204 5639"/>
                <a:gd name="T95" fmla="*/ 6204 h 633"/>
                <a:gd name="T96" fmla="+- 0 8874 8431"/>
                <a:gd name="T97" fmla="*/ T96 w 2669"/>
                <a:gd name="T98" fmla="+- 0 6156 5639"/>
                <a:gd name="T99" fmla="*/ 6156 h 633"/>
                <a:gd name="T100" fmla="+- 0 9042 8431"/>
                <a:gd name="T101" fmla="*/ T100 w 2669"/>
                <a:gd name="T102" fmla="+- 0 6122 5639"/>
                <a:gd name="T103" fmla="*/ 6122 h 633"/>
                <a:gd name="T104" fmla="+- 0 9743 8431"/>
                <a:gd name="T105" fmla="*/ T104 w 2669"/>
                <a:gd name="T106" fmla="+- 0 5980 5639"/>
                <a:gd name="T107" fmla="*/ 5980 h 633"/>
                <a:gd name="T108" fmla="+- 0 10468 8431"/>
                <a:gd name="T109" fmla="*/ T108 w 2669"/>
                <a:gd name="T110" fmla="+- 0 5833 5639"/>
                <a:gd name="T111" fmla="*/ 5833 h 633"/>
                <a:gd name="T112" fmla="+- 0 10855 8431"/>
                <a:gd name="T113" fmla="*/ T112 w 2669"/>
                <a:gd name="T114" fmla="+- 0 5753 5639"/>
                <a:gd name="T115" fmla="*/ 5753 h 633"/>
                <a:gd name="T116" fmla="+- 0 10949 8431"/>
                <a:gd name="T117" fmla="*/ T116 w 2669"/>
                <a:gd name="T118" fmla="+- 0 5728 5639"/>
                <a:gd name="T119" fmla="*/ 5728 h 633"/>
                <a:gd name="T120" fmla="+- 0 11027 8431"/>
                <a:gd name="T121" fmla="*/ T120 w 2669"/>
                <a:gd name="T122" fmla="+- 0 5700 5639"/>
                <a:gd name="T123" fmla="*/ 5700 h 633"/>
                <a:gd name="T124" fmla="+- 0 11081 8431"/>
                <a:gd name="T125" fmla="*/ T124 w 2669"/>
                <a:gd name="T126" fmla="+- 0 5674 5639"/>
                <a:gd name="T127" fmla="*/ 5674 h 633"/>
                <a:gd name="T128" fmla="+- 0 11099 8431"/>
                <a:gd name="T129" fmla="*/ T128 w 2669"/>
                <a:gd name="T130" fmla="+- 0 5655 5639"/>
                <a:gd name="T131" fmla="*/ 5655 h 633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  <a:cxn ang="0">
                  <a:pos x="T113" y="T115"/>
                </a:cxn>
                <a:cxn ang="0">
                  <a:pos x="T117" y="T119"/>
                </a:cxn>
                <a:cxn ang="0">
                  <a:pos x="T121" y="T123"/>
                </a:cxn>
                <a:cxn ang="0">
                  <a:pos x="T125" y="T127"/>
                </a:cxn>
                <a:cxn ang="0">
                  <a:pos x="T129" y="T131"/>
                </a:cxn>
              </a:cxnLst>
              <a:rect l="0" t="0" r="r" b="b"/>
              <a:pathLst>
                <a:path w="2669" h="633">
                  <a:moveTo>
                    <a:pt x="2668" y="16"/>
                  </a:moveTo>
                  <a:lnTo>
                    <a:pt x="2643" y="5"/>
                  </a:lnTo>
                  <a:lnTo>
                    <a:pt x="2583" y="0"/>
                  </a:lnTo>
                  <a:lnTo>
                    <a:pt x="2500" y="1"/>
                  </a:lnTo>
                  <a:lnTo>
                    <a:pt x="2407" y="6"/>
                  </a:lnTo>
                  <a:lnTo>
                    <a:pt x="2020" y="46"/>
                  </a:lnTo>
                  <a:lnTo>
                    <a:pt x="1287" y="123"/>
                  </a:lnTo>
                  <a:lnTo>
                    <a:pt x="577" y="198"/>
                  </a:lnTo>
                  <a:lnTo>
                    <a:pt x="396" y="217"/>
                  </a:lnTo>
                  <a:lnTo>
                    <a:pt x="348" y="183"/>
                  </a:lnTo>
                  <a:lnTo>
                    <a:pt x="277" y="159"/>
                  </a:lnTo>
                  <a:lnTo>
                    <a:pt x="200" y="159"/>
                  </a:lnTo>
                  <a:lnTo>
                    <a:pt x="127" y="183"/>
                  </a:lnTo>
                  <a:lnTo>
                    <a:pt x="67" y="227"/>
                  </a:lnTo>
                  <a:lnTo>
                    <a:pt x="24" y="286"/>
                  </a:lnTo>
                  <a:lnTo>
                    <a:pt x="0" y="357"/>
                  </a:lnTo>
                  <a:lnTo>
                    <a:pt x="0" y="434"/>
                  </a:lnTo>
                  <a:lnTo>
                    <a:pt x="24" y="506"/>
                  </a:lnTo>
                  <a:lnTo>
                    <a:pt x="68" y="566"/>
                  </a:lnTo>
                  <a:lnTo>
                    <a:pt x="127" y="609"/>
                  </a:lnTo>
                  <a:lnTo>
                    <a:pt x="198" y="632"/>
                  </a:lnTo>
                  <a:lnTo>
                    <a:pt x="275" y="633"/>
                  </a:lnTo>
                  <a:lnTo>
                    <a:pt x="348" y="609"/>
                  </a:lnTo>
                  <a:lnTo>
                    <a:pt x="408" y="565"/>
                  </a:lnTo>
                  <a:lnTo>
                    <a:pt x="443" y="517"/>
                  </a:lnTo>
                  <a:lnTo>
                    <a:pt x="611" y="483"/>
                  </a:lnTo>
                  <a:lnTo>
                    <a:pt x="1312" y="341"/>
                  </a:lnTo>
                  <a:lnTo>
                    <a:pt x="2037" y="194"/>
                  </a:lnTo>
                  <a:lnTo>
                    <a:pt x="2424" y="114"/>
                  </a:lnTo>
                  <a:lnTo>
                    <a:pt x="2518" y="89"/>
                  </a:lnTo>
                  <a:lnTo>
                    <a:pt x="2596" y="61"/>
                  </a:lnTo>
                  <a:lnTo>
                    <a:pt x="2650" y="35"/>
                  </a:lnTo>
                  <a:lnTo>
                    <a:pt x="2668" y="16"/>
                  </a:lnTo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pic>
          <p:nvPicPr>
            <p:cNvPr id="1033" name="Picture 9">
              <a:extLst>
                <a:ext uri="{FF2B5EF4-FFF2-40B4-BE49-F238E27FC236}">
                  <a16:creationId xmlns:a16="http://schemas.microsoft.com/office/drawing/2014/main" id="{7C8E89C2-AEF6-40D2-81E7-067B759647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0" y="5958"/>
              <a:ext cx="157" cy="1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4" name="Graphic 1">
            <a:extLst>
              <a:ext uri="{FF2B5EF4-FFF2-40B4-BE49-F238E27FC236}">
                <a16:creationId xmlns:a16="http://schemas.microsoft.com/office/drawing/2014/main" id="{4870FF69-C583-4F9B-A71B-ED5F9E2A4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000" t="-16586" r="-15106" b="-8099"/>
          <a:stretch>
            <a:fillRect/>
          </a:stretch>
        </p:blipFill>
        <p:spPr bwMode="auto">
          <a:xfrm>
            <a:off x="0" y="207695"/>
            <a:ext cx="3970337" cy="808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B253911-1294-420C-A53D-995C110C49C5}"/>
              </a:ext>
            </a:extLst>
          </p:cNvPr>
          <p:cNvSpPr txBox="1"/>
          <p:nvPr/>
        </p:nvSpPr>
        <p:spPr>
          <a:xfrm>
            <a:off x="511744" y="1307651"/>
            <a:ext cx="2946848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00000"/>
                </a:solidFill>
              </a:rPr>
              <a:t>AML checks and ID checks</a:t>
            </a:r>
          </a:p>
          <a:p>
            <a:endParaRPr lang="en-GB" b="1" dirty="0">
              <a:solidFill>
                <a:srgbClr val="800000"/>
              </a:solidFill>
            </a:endParaRPr>
          </a:p>
          <a:p>
            <a:r>
              <a:rPr lang="en-GB" sz="1100" b="1" dirty="0"/>
              <a:t>Search complete. Results shown below: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ADE4FDA-7478-4451-92B6-A4F11592E0B0}"/>
              </a:ext>
            </a:extLst>
          </p:cNvPr>
          <p:cNvCxnSpPr>
            <a:cxnSpLocks/>
          </p:cNvCxnSpPr>
          <p:nvPr/>
        </p:nvCxnSpPr>
        <p:spPr>
          <a:xfrm>
            <a:off x="641733" y="3807773"/>
            <a:ext cx="557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7DA3F817-5B55-4283-AA5A-C14D647AB0DB}"/>
              </a:ext>
            </a:extLst>
          </p:cNvPr>
          <p:cNvSpPr txBox="1"/>
          <p:nvPr/>
        </p:nvSpPr>
        <p:spPr>
          <a:xfrm>
            <a:off x="2768011" y="3896209"/>
            <a:ext cx="13443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800000"/>
                </a:solidFill>
              </a:rPr>
              <a:t>Low Risk </a:t>
            </a:r>
            <a:r>
              <a:rPr lang="en-GB" sz="2000" b="1" dirty="0">
                <a:solidFill>
                  <a:srgbClr val="800000"/>
                </a:solidFill>
              </a:rPr>
              <a:t>95</a:t>
            </a:r>
            <a:endParaRPr lang="en-GB" b="1" dirty="0">
              <a:solidFill>
                <a:srgbClr val="800000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DBD3D7-8CED-4CB1-B19B-0E78E29DF454}"/>
              </a:ext>
            </a:extLst>
          </p:cNvPr>
          <p:cNvCxnSpPr>
            <a:cxnSpLocks/>
          </p:cNvCxnSpPr>
          <p:nvPr/>
        </p:nvCxnSpPr>
        <p:spPr>
          <a:xfrm>
            <a:off x="641517" y="4389831"/>
            <a:ext cx="557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5AE2A0C5-E81B-444E-8B26-F63A2DB049CA}"/>
              </a:ext>
            </a:extLst>
          </p:cNvPr>
          <p:cNvSpPr txBox="1"/>
          <p:nvPr/>
        </p:nvSpPr>
        <p:spPr>
          <a:xfrm>
            <a:off x="511744" y="4600265"/>
            <a:ext cx="3241273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00000"/>
                </a:solidFill>
              </a:rPr>
              <a:t>Search Input</a:t>
            </a:r>
          </a:p>
          <a:p>
            <a:endParaRPr lang="en-GB" dirty="0"/>
          </a:p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Name</a:t>
            </a:r>
          </a:p>
          <a:p>
            <a:r>
              <a:rPr lang="en-GB" sz="1400" dirty="0"/>
              <a:t>John James Smith</a:t>
            </a:r>
          </a:p>
          <a:p>
            <a:endParaRPr lang="en-GB" sz="1400" dirty="0"/>
          </a:p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Address</a:t>
            </a:r>
          </a:p>
          <a:p>
            <a:r>
              <a:rPr lang="en-GB" sz="1400" dirty="0"/>
              <a:t>12, Station Road, Hertford, SG12 1UE</a:t>
            </a:r>
          </a:p>
          <a:p>
            <a:endParaRPr lang="en-GB" sz="1400" dirty="0"/>
          </a:p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DOB</a:t>
            </a:r>
          </a:p>
          <a:p>
            <a:r>
              <a:rPr lang="en-GB" sz="1400" dirty="0"/>
              <a:t>01/01/1979</a:t>
            </a:r>
          </a:p>
          <a:p>
            <a:endParaRPr lang="en-GB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Home Phone</a:t>
            </a:r>
          </a:p>
          <a:p>
            <a:r>
              <a:rPr lang="en-GB" sz="1400" dirty="0"/>
              <a:t>01442 123456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52DB3C-CE29-4DB4-9914-D74D5B453700}"/>
              </a:ext>
            </a:extLst>
          </p:cNvPr>
          <p:cNvSpPr txBox="1"/>
          <p:nvPr/>
        </p:nvSpPr>
        <p:spPr>
          <a:xfrm>
            <a:off x="3676708" y="6446924"/>
            <a:ext cx="26330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Gender</a:t>
            </a:r>
            <a:r>
              <a:rPr lang="en-GB" sz="1400" dirty="0"/>
              <a:t> </a:t>
            </a:r>
          </a:p>
          <a:p>
            <a:r>
              <a:rPr lang="en-GB" sz="1400" dirty="0"/>
              <a:t>Male</a:t>
            </a:r>
          </a:p>
          <a:p>
            <a:endParaRPr lang="en-GB" sz="1400" dirty="0"/>
          </a:p>
          <a:p>
            <a:r>
              <a:rPr lang="en-GB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Mobile </a:t>
            </a:r>
          </a:p>
          <a:p>
            <a:r>
              <a:rPr lang="en-GB" sz="1400" dirty="0"/>
              <a:t>07500 123456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EFEDFC-5055-44A6-B472-2A382DC80B40}"/>
              </a:ext>
            </a:extLst>
          </p:cNvPr>
          <p:cNvSpPr txBox="1"/>
          <p:nvPr/>
        </p:nvSpPr>
        <p:spPr>
          <a:xfrm>
            <a:off x="511744" y="8003652"/>
            <a:ext cx="5574535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800000"/>
                </a:solidFill>
              </a:rPr>
              <a:t>Results Summary </a:t>
            </a:r>
          </a:p>
          <a:p>
            <a:endParaRPr lang="en-GB" dirty="0"/>
          </a:p>
          <a:p>
            <a:r>
              <a:rPr lang="en-GB" sz="1400" b="1" dirty="0">
                <a:solidFill>
                  <a:srgbClr val="800000"/>
                </a:solidFill>
              </a:rPr>
              <a:t>Residency / Identity </a:t>
            </a:r>
          </a:p>
          <a:p>
            <a:endParaRPr lang="en-GB" dirty="0"/>
          </a:p>
          <a:p>
            <a:r>
              <a:rPr lang="en-GB" dirty="0"/>
              <a:t>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Electoral Roll                             			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        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</a:t>
            </a:r>
            <a:r>
              <a:rPr lang="en-GB" sz="1400" dirty="0" err="1">
                <a:solidFill>
                  <a:schemeClr val="bg2">
                    <a:lumMod val="25000"/>
                  </a:schemeClr>
                </a:solidFill>
              </a:rPr>
              <a:t>Tracesmart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Register 				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Telephone Directory 				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Credit Active 					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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DOB Verification 						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</a:t>
            </a:r>
          </a:p>
          <a:p>
            <a:endParaRPr lang="en-GB" sz="1400" dirty="0">
              <a:solidFill>
                <a:schemeClr val="bg2">
                  <a:lumMod val="25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sz="1400" b="1" dirty="0">
                <a:solidFill>
                  <a:srgbClr val="800000"/>
                </a:solidFill>
                <a:sym typeface="Wingdings" panose="05000000000000000000" pitchFamily="2" charset="2"/>
              </a:rPr>
              <a:t>Alerts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	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	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PEP &amp; Sanction 						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	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DB71364-E16F-4120-80A3-531C0FE2A32B}"/>
              </a:ext>
            </a:extLst>
          </p:cNvPr>
          <p:cNvCxnSpPr>
            <a:cxnSpLocks/>
          </p:cNvCxnSpPr>
          <p:nvPr/>
        </p:nvCxnSpPr>
        <p:spPr>
          <a:xfrm>
            <a:off x="641517" y="7896765"/>
            <a:ext cx="55745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756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2B76E4A6-9A01-495A-BA02-E897CBE76130}"/>
              </a:ext>
            </a:extLst>
          </p:cNvPr>
          <p:cNvGrpSpPr>
            <a:grpSpLocks/>
          </p:cNvGrpSpPr>
          <p:nvPr/>
        </p:nvGrpSpPr>
        <p:grpSpPr bwMode="auto">
          <a:xfrm rot="10800000">
            <a:off x="219873" y="144377"/>
            <a:ext cx="6418254" cy="2807369"/>
            <a:chOff x="1037" y="1037"/>
            <a:chExt cx="14785" cy="22222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EB3A791-106E-4424-AA7D-2425451EF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037" y="1037"/>
              <a:ext cx="14785" cy="22222"/>
            </a:xfrm>
            <a:custGeom>
              <a:avLst/>
              <a:gdLst>
                <a:gd name="T0" fmla="+- 0 1038 1038"/>
                <a:gd name="T1" fmla="*/ T0 w 14785"/>
                <a:gd name="T2" fmla="+- 0 23259 1038"/>
                <a:gd name="T3" fmla="*/ 23259 h 22222"/>
                <a:gd name="T4" fmla="+- 0 1038 1038"/>
                <a:gd name="T5" fmla="*/ T4 w 14785"/>
                <a:gd name="T6" fmla="+- 0 1090 1038"/>
                <a:gd name="T7" fmla="*/ 1090 h 22222"/>
                <a:gd name="T8" fmla="+- 0 1038 1038"/>
                <a:gd name="T9" fmla="*/ T8 w 14785"/>
                <a:gd name="T10" fmla="+- 0 1083 1038"/>
                <a:gd name="T11" fmla="*/ 1083 h 22222"/>
                <a:gd name="T12" fmla="+- 0 1039 1038"/>
                <a:gd name="T13" fmla="*/ T12 w 14785"/>
                <a:gd name="T14" fmla="+- 0 1077 1038"/>
                <a:gd name="T15" fmla="*/ 1077 h 22222"/>
                <a:gd name="T16" fmla="+- 0 1042 1038"/>
                <a:gd name="T17" fmla="*/ T16 w 14785"/>
                <a:gd name="T18" fmla="+- 0 1070 1038"/>
                <a:gd name="T19" fmla="*/ 1070 h 22222"/>
                <a:gd name="T20" fmla="+- 0 1044 1038"/>
                <a:gd name="T21" fmla="*/ T20 w 14785"/>
                <a:gd name="T22" fmla="+- 0 1064 1038"/>
                <a:gd name="T23" fmla="*/ 1064 h 22222"/>
                <a:gd name="T24" fmla="+- 0 1048 1038"/>
                <a:gd name="T25" fmla="*/ T24 w 14785"/>
                <a:gd name="T26" fmla="+- 0 1058 1038"/>
                <a:gd name="T27" fmla="*/ 1058 h 22222"/>
                <a:gd name="T28" fmla="+- 0 1053 1038"/>
                <a:gd name="T29" fmla="*/ T28 w 14785"/>
                <a:gd name="T30" fmla="+- 0 1053 1038"/>
                <a:gd name="T31" fmla="*/ 1053 h 22222"/>
                <a:gd name="T32" fmla="+- 0 1058 1038"/>
                <a:gd name="T33" fmla="*/ T32 w 14785"/>
                <a:gd name="T34" fmla="+- 0 1048 1038"/>
                <a:gd name="T35" fmla="*/ 1048 h 22222"/>
                <a:gd name="T36" fmla="+- 0 1064 1038"/>
                <a:gd name="T37" fmla="*/ T36 w 14785"/>
                <a:gd name="T38" fmla="+- 0 1044 1038"/>
                <a:gd name="T39" fmla="*/ 1044 h 22222"/>
                <a:gd name="T40" fmla="+- 0 1070 1038"/>
                <a:gd name="T41" fmla="*/ T40 w 14785"/>
                <a:gd name="T42" fmla="+- 0 1042 1038"/>
                <a:gd name="T43" fmla="*/ 1042 h 22222"/>
                <a:gd name="T44" fmla="+- 0 1077 1038"/>
                <a:gd name="T45" fmla="*/ T44 w 14785"/>
                <a:gd name="T46" fmla="+- 0 1039 1038"/>
                <a:gd name="T47" fmla="*/ 1039 h 22222"/>
                <a:gd name="T48" fmla="+- 0 1083 1038"/>
                <a:gd name="T49" fmla="*/ T48 w 14785"/>
                <a:gd name="T50" fmla="+- 0 1038 1038"/>
                <a:gd name="T51" fmla="*/ 1038 h 22222"/>
                <a:gd name="T52" fmla="+- 0 1090 1038"/>
                <a:gd name="T53" fmla="*/ T52 w 14785"/>
                <a:gd name="T54" fmla="+- 0 1038 1038"/>
                <a:gd name="T55" fmla="*/ 1038 h 22222"/>
                <a:gd name="T56" fmla="+- 0 15770 1038"/>
                <a:gd name="T57" fmla="*/ T56 w 14785"/>
                <a:gd name="T58" fmla="+- 0 1038 1038"/>
                <a:gd name="T59" fmla="*/ 1038 h 22222"/>
                <a:gd name="T60" fmla="+- 0 15777 1038"/>
                <a:gd name="T61" fmla="*/ T60 w 14785"/>
                <a:gd name="T62" fmla="+- 0 1038 1038"/>
                <a:gd name="T63" fmla="*/ 1038 h 22222"/>
                <a:gd name="T64" fmla="+- 0 15783 1038"/>
                <a:gd name="T65" fmla="*/ T64 w 14785"/>
                <a:gd name="T66" fmla="+- 0 1039 1038"/>
                <a:gd name="T67" fmla="*/ 1039 h 22222"/>
                <a:gd name="T68" fmla="+- 0 15790 1038"/>
                <a:gd name="T69" fmla="*/ T68 w 14785"/>
                <a:gd name="T70" fmla="+- 0 1042 1038"/>
                <a:gd name="T71" fmla="*/ 1042 h 22222"/>
                <a:gd name="T72" fmla="+- 0 15796 1038"/>
                <a:gd name="T73" fmla="*/ T72 w 14785"/>
                <a:gd name="T74" fmla="+- 0 1044 1038"/>
                <a:gd name="T75" fmla="*/ 1044 h 22222"/>
                <a:gd name="T76" fmla="+- 0 15802 1038"/>
                <a:gd name="T77" fmla="*/ T76 w 14785"/>
                <a:gd name="T78" fmla="+- 0 1048 1038"/>
                <a:gd name="T79" fmla="*/ 1048 h 22222"/>
                <a:gd name="T80" fmla="+- 0 15807 1038"/>
                <a:gd name="T81" fmla="*/ T80 w 14785"/>
                <a:gd name="T82" fmla="+- 0 1053 1038"/>
                <a:gd name="T83" fmla="*/ 1053 h 22222"/>
                <a:gd name="T84" fmla="+- 0 15812 1038"/>
                <a:gd name="T85" fmla="*/ T84 w 14785"/>
                <a:gd name="T86" fmla="+- 0 1058 1038"/>
                <a:gd name="T87" fmla="*/ 1058 h 22222"/>
                <a:gd name="T88" fmla="+- 0 15816 1038"/>
                <a:gd name="T89" fmla="*/ T88 w 14785"/>
                <a:gd name="T90" fmla="+- 0 1064 1038"/>
                <a:gd name="T91" fmla="*/ 1064 h 22222"/>
                <a:gd name="T92" fmla="+- 0 15818 1038"/>
                <a:gd name="T93" fmla="*/ T92 w 14785"/>
                <a:gd name="T94" fmla="+- 0 1070 1038"/>
                <a:gd name="T95" fmla="*/ 1070 h 22222"/>
                <a:gd name="T96" fmla="+- 0 15821 1038"/>
                <a:gd name="T97" fmla="*/ T96 w 14785"/>
                <a:gd name="T98" fmla="+- 0 1077 1038"/>
                <a:gd name="T99" fmla="*/ 1077 h 22222"/>
                <a:gd name="T100" fmla="+- 0 15822 1038"/>
                <a:gd name="T101" fmla="*/ T100 w 14785"/>
                <a:gd name="T102" fmla="+- 0 1083 1038"/>
                <a:gd name="T103" fmla="*/ 1083 h 22222"/>
                <a:gd name="T104" fmla="+- 0 15822 1038"/>
                <a:gd name="T105" fmla="*/ T104 w 14785"/>
                <a:gd name="T106" fmla="+- 0 1090 1038"/>
                <a:gd name="T107" fmla="*/ 1090 h 22222"/>
                <a:gd name="T108" fmla="+- 0 15822 1038"/>
                <a:gd name="T109" fmla="*/ T108 w 14785"/>
                <a:gd name="T110" fmla="+- 0 23259 1038"/>
                <a:gd name="T111" fmla="*/ 23259 h 2222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  <a:cxn ang="0">
                  <a:pos x="T21" y="T23"/>
                </a:cxn>
                <a:cxn ang="0">
                  <a:pos x="T25" y="T27"/>
                </a:cxn>
                <a:cxn ang="0">
                  <a:pos x="T29" y="T31"/>
                </a:cxn>
                <a:cxn ang="0">
                  <a:pos x="T33" y="T35"/>
                </a:cxn>
                <a:cxn ang="0">
                  <a:pos x="T37" y="T39"/>
                </a:cxn>
                <a:cxn ang="0">
                  <a:pos x="T41" y="T43"/>
                </a:cxn>
                <a:cxn ang="0">
                  <a:pos x="T45" y="T47"/>
                </a:cxn>
                <a:cxn ang="0">
                  <a:pos x="T49" y="T51"/>
                </a:cxn>
                <a:cxn ang="0">
                  <a:pos x="T53" y="T55"/>
                </a:cxn>
                <a:cxn ang="0">
                  <a:pos x="T57" y="T59"/>
                </a:cxn>
                <a:cxn ang="0">
                  <a:pos x="T61" y="T63"/>
                </a:cxn>
                <a:cxn ang="0">
                  <a:pos x="T65" y="T67"/>
                </a:cxn>
                <a:cxn ang="0">
                  <a:pos x="T69" y="T71"/>
                </a:cxn>
                <a:cxn ang="0">
                  <a:pos x="T73" y="T75"/>
                </a:cxn>
                <a:cxn ang="0">
                  <a:pos x="T77" y="T79"/>
                </a:cxn>
                <a:cxn ang="0">
                  <a:pos x="T81" y="T83"/>
                </a:cxn>
                <a:cxn ang="0">
                  <a:pos x="T85" y="T87"/>
                </a:cxn>
                <a:cxn ang="0">
                  <a:pos x="T89" y="T91"/>
                </a:cxn>
                <a:cxn ang="0">
                  <a:pos x="T93" y="T95"/>
                </a:cxn>
                <a:cxn ang="0">
                  <a:pos x="T97" y="T99"/>
                </a:cxn>
                <a:cxn ang="0">
                  <a:pos x="T101" y="T103"/>
                </a:cxn>
                <a:cxn ang="0">
                  <a:pos x="T105" y="T107"/>
                </a:cxn>
                <a:cxn ang="0">
                  <a:pos x="T109" y="T111"/>
                </a:cxn>
              </a:cxnLst>
              <a:rect l="0" t="0" r="r" b="b"/>
              <a:pathLst>
                <a:path w="14785" h="22222">
                  <a:moveTo>
                    <a:pt x="0" y="22221"/>
                  </a:moveTo>
                  <a:lnTo>
                    <a:pt x="0" y="52"/>
                  </a:lnTo>
                  <a:lnTo>
                    <a:pt x="0" y="45"/>
                  </a:lnTo>
                  <a:lnTo>
                    <a:pt x="1" y="39"/>
                  </a:lnTo>
                  <a:lnTo>
                    <a:pt x="4" y="32"/>
                  </a:lnTo>
                  <a:lnTo>
                    <a:pt x="6" y="26"/>
                  </a:lnTo>
                  <a:lnTo>
                    <a:pt x="10" y="20"/>
                  </a:lnTo>
                  <a:lnTo>
                    <a:pt x="15" y="15"/>
                  </a:lnTo>
                  <a:lnTo>
                    <a:pt x="20" y="10"/>
                  </a:lnTo>
                  <a:lnTo>
                    <a:pt x="26" y="6"/>
                  </a:lnTo>
                  <a:lnTo>
                    <a:pt x="32" y="4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14732" y="0"/>
                  </a:lnTo>
                  <a:lnTo>
                    <a:pt x="14739" y="0"/>
                  </a:lnTo>
                  <a:lnTo>
                    <a:pt x="14745" y="1"/>
                  </a:lnTo>
                  <a:lnTo>
                    <a:pt x="14752" y="4"/>
                  </a:lnTo>
                  <a:lnTo>
                    <a:pt x="14758" y="6"/>
                  </a:lnTo>
                  <a:lnTo>
                    <a:pt x="14764" y="10"/>
                  </a:lnTo>
                  <a:lnTo>
                    <a:pt x="14769" y="15"/>
                  </a:lnTo>
                  <a:lnTo>
                    <a:pt x="14774" y="20"/>
                  </a:lnTo>
                  <a:lnTo>
                    <a:pt x="14778" y="26"/>
                  </a:lnTo>
                  <a:lnTo>
                    <a:pt x="14780" y="32"/>
                  </a:lnTo>
                  <a:lnTo>
                    <a:pt x="14783" y="39"/>
                  </a:lnTo>
                  <a:lnTo>
                    <a:pt x="14784" y="45"/>
                  </a:lnTo>
                  <a:lnTo>
                    <a:pt x="14784" y="52"/>
                  </a:lnTo>
                  <a:lnTo>
                    <a:pt x="14784" y="22221"/>
                  </a:lnTo>
                </a:path>
              </a:pathLst>
            </a:custGeom>
            <a:noFill/>
            <a:ln w="9531">
              <a:solidFill>
                <a:srgbClr val="DEE2E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pic>
          <p:nvPicPr>
            <p:cNvPr id="11" name="Picture 9">
              <a:extLst>
                <a:ext uri="{FF2B5EF4-FFF2-40B4-BE49-F238E27FC236}">
                  <a16:creationId xmlns:a16="http://schemas.microsoft.com/office/drawing/2014/main" id="{D301251A-3DB9-42C8-B0BD-A332097C2B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90" y="5958"/>
              <a:ext cx="157" cy="1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B3068D6D-5862-4E00-920A-9D749542AC8D}"/>
              </a:ext>
            </a:extLst>
          </p:cNvPr>
          <p:cNvSpPr txBox="1"/>
          <p:nvPr/>
        </p:nvSpPr>
        <p:spPr>
          <a:xfrm>
            <a:off x="371507" y="257140"/>
            <a:ext cx="5839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rgbClr val="800000"/>
                </a:solidFill>
              </a:rPr>
              <a:t>	Mortality 						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</a:t>
            </a:r>
            <a:endParaRPr lang="en-GB" sz="1400" dirty="0">
              <a:solidFill>
                <a:srgbClr val="800000"/>
              </a:solidFill>
            </a:endParaRPr>
          </a:p>
          <a:p>
            <a:endParaRPr lang="en-GB" sz="1400" dirty="0">
              <a:solidFill>
                <a:srgbClr val="800000"/>
              </a:solidFill>
            </a:endParaRPr>
          </a:p>
          <a:p>
            <a:r>
              <a:rPr lang="en-GB" sz="1400" dirty="0">
                <a:solidFill>
                  <a:srgbClr val="800000"/>
                </a:solidFill>
              </a:rPr>
              <a:t>	Gone Away						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</a:t>
            </a:r>
            <a:endParaRPr lang="en-GB" sz="1400" dirty="0">
              <a:solidFill>
                <a:srgbClr val="800000"/>
              </a:solidFill>
            </a:endParaRPr>
          </a:p>
          <a:p>
            <a:endParaRPr lang="en-GB" sz="1400" dirty="0">
              <a:solidFill>
                <a:srgbClr val="800000"/>
              </a:solidFill>
            </a:endParaRPr>
          </a:p>
          <a:p>
            <a:r>
              <a:rPr lang="en-GB" sz="1400" b="1" dirty="0">
                <a:solidFill>
                  <a:srgbClr val="800000"/>
                </a:solidFill>
              </a:rPr>
              <a:t>Financial</a:t>
            </a:r>
            <a:r>
              <a:rPr lang="en-GB" sz="1400" dirty="0">
                <a:solidFill>
                  <a:srgbClr val="800000"/>
                </a:solidFill>
              </a:rPr>
              <a:t> </a:t>
            </a:r>
          </a:p>
          <a:p>
            <a:endParaRPr lang="en-GB" sz="1400" dirty="0">
              <a:solidFill>
                <a:srgbClr val="800000"/>
              </a:solidFill>
            </a:endParaRPr>
          </a:p>
          <a:p>
            <a:r>
              <a:rPr lang="en-GB" sz="1400" dirty="0">
                <a:solidFill>
                  <a:srgbClr val="800000"/>
                </a:solidFill>
              </a:rPr>
              <a:t>	CCJ							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 </a:t>
            </a:r>
            <a:endParaRPr lang="en-GB" sz="1400" dirty="0">
              <a:solidFill>
                <a:srgbClr val="800000"/>
              </a:solidFill>
            </a:endParaRPr>
          </a:p>
          <a:p>
            <a:endParaRPr lang="en-GB" sz="1400" dirty="0">
              <a:solidFill>
                <a:srgbClr val="800000"/>
              </a:solidFill>
            </a:endParaRPr>
          </a:p>
          <a:p>
            <a:r>
              <a:rPr lang="en-GB" sz="1400" dirty="0">
                <a:solidFill>
                  <a:srgbClr val="800000"/>
                </a:solidFill>
              </a:rPr>
              <a:t>	Insolvency						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 </a:t>
            </a:r>
            <a:endParaRPr lang="en-GB" sz="1400" dirty="0">
              <a:solidFill>
                <a:srgbClr val="800000"/>
              </a:solidFill>
            </a:endParaRPr>
          </a:p>
          <a:p>
            <a:endParaRPr lang="en-GB" sz="1400" dirty="0">
              <a:solidFill>
                <a:srgbClr val="800000"/>
              </a:solidFill>
            </a:endParaRPr>
          </a:p>
          <a:p>
            <a:r>
              <a:rPr lang="en-GB" sz="1400" dirty="0">
                <a:solidFill>
                  <a:srgbClr val="800000"/>
                </a:solidFill>
              </a:rPr>
              <a:t>	Company Director 						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 </a:t>
            </a:r>
            <a:endParaRPr lang="en-GB" sz="1400" dirty="0">
              <a:solidFill>
                <a:srgbClr val="80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580960F-C83E-4937-95D4-752D03B258A9}"/>
              </a:ext>
            </a:extLst>
          </p:cNvPr>
          <p:cNvSpPr txBox="1"/>
          <p:nvPr/>
        </p:nvSpPr>
        <p:spPr>
          <a:xfrm>
            <a:off x="2095500" y="3064511"/>
            <a:ext cx="266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800000"/>
                </a:solidFill>
              </a:rPr>
              <a:t>Additional Information 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B4619B6C-CE35-414D-A36E-50CE6287EB3F}"/>
              </a:ext>
            </a:extLst>
          </p:cNvPr>
          <p:cNvSpPr/>
          <p:nvPr/>
        </p:nvSpPr>
        <p:spPr>
          <a:xfrm>
            <a:off x="259977" y="4351896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TRAVEL VISA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84B191EB-135E-413A-BA83-F12792AF94E6}"/>
              </a:ext>
            </a:extLst>
          </p:cNvPr>
          <p:cNvSpPr/>
          <p:nvPr/>
        </p:nvSpPr>
        <p:spPr>
          <a:xfrm>
            <a:off x="259977" y="4950175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DRIVING LICENCE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00310D7-D343-4113-BBB6-1C0DC3827B42}"/>
              </a:ext>
            </a:extLst>
          </p:cNvPr>
          <p:cNvSpPr/>
          <p:nvPr/>
        </p:nvSpPr>
        <p:spPr>
          <a:xfrm>
            <a:off x="3734506" y="4953013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CARD NUMBER 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09FA9B7-BC0E-474F-AE46-F2FA06F81131}"/>
              </a:ext>
            </a:extLst>
          </p:cNvPr>
          <p:cNvSpPr/>
          <p:nvPr/>
        </p:nvSpPr>
        <p:spPr>
          <a:xfrm>
            <a:off x="3734506" y="4351896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ID CARD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DB6D9D1D-7440-443A-B6E6-EBCF4A182E06}"/>
              </a:ext>
            </a:extLst>
          </p:cNvPr>
          <p:cNvSpPr/>
          <p:nvPr/>
        </p:nvSpPr>
        <p:spPr>
          <a:xfrm>
            <a:off x="3734506" y="3753617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PASSPORT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D7173F9-13BD-4807-AF79-2994BEC6CF23}"/>
              </a:ext>
            </a:extLst>
          </p:cNvPr>
          <p:cNvSpPr/>
          <p:nvPr/>
        </p:nvSpPr>
        <p:spPr>
          <a:xfrm>
            <a:off x="259977" y="3753617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BIRTH INDEX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2058191-3FF4-4C0B-B3F9-32F110E1B03F}"/>
              </a:ext>
            </a:extLst>
          </p:cNvPr>
          <p:cNvSpPr/>
          <p:nvPr/>
        </p:nvSpPr>
        <p:spPr>
          <a:xfrm>
            <a:off x="3734506" y="5554130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NI NUMBER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8A59D78-B141-432C-A8B7-0DEAF3A37E4F}"/>
              </a:ext>
            </a:extLst>
          </p:cNvPr>
          <p:cNvSpPr/>
          <p:nvPr/>
        </p:nvSpPr>
        <p:spPr>
          <a:xfrm>
            <a:off x="3734506" y="6147243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ELECTRICITY BILL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80FB2003-AD18-49FE-BF91-DAC00EF40DA5}"/>
              </a:ext>
            </a:extLst>
          </p:cNvPr>
          <p:cNvSpPr/>
          <p:nvPr/>
        </p:nvSpPr>
        <p:spPr>
          <a:xfrm>
            <a:off x="259977" y="6147243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NHS NUMBER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BC5F75FE-8493-480A-B711-710D0C2493D2}"/>
              </a:ext>
            </a:extLst>
          </p:cNvPr>
          <p:cNvSpPr/>
          <p:nvPr/>
        </p:nvSpPr>
        <p:spPr>
          <a:xfrm>
            <a:off x="259977" y="5548709"/>
            <a:ext cx="29036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rgbClr val="551B25"/>
                </a:solidFill>
              </a:rPr>
              <a:t>BANKMATCH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C3398FF-2F9D-418A-86EC-B91C7273C6D4}"/>
              </a:ext>
            </a:extLst>
          </p:cNvPr>
          <p:cNvSpPr/>
          <p:nvPr/>
        </p:nvSpPr>
        <p:spPr>
          <a:xfrm>
            <a:off x="4537910" y="6882534"/>
            <a:ext cx="8843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551B25"/>
                </a:solidFill>
              </a:rPr>
              <a:t>OPEN ALL</a:t>
            </a:r>
            <a:endParaRPr lang="en-GB" dirty="0">
              <a:solidFill>
                <a:srgbClr val="551B25"/>
              </a:solidFill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4B0BB8F-82A0-4BF9-8BE8-363FAFF0FA8A}"/>
              </a:ext>
            </a:extLst>
          </p:cNvPr>
          <p:cNvSpPr/>
          <p:nvPr/>
        </p:nvSpPr>
        <p:spPr>
          <a:xfrm>
            <a:off x="5646821" y="6882534"/>
            <a:ext cx="884321" cy="400110"/>
          </a:xfrm>
          <a:prstGeom prst="roundRect">
            <a:avLst/>
          </a:prstGeom>
          <a:solidFill>
            <a:schemeClr val="bg1"/>
          </a:solidFill>
          <a:ln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rgbClr val="551B25"/>
                </a:solidFill>
              </a:rPr>
              <a:t>CLOSE ALL</a:t>
            </a:r>
            <a:endParaRPr lang="en-GB" dirty="0">
              <a:solidFill>
                <a:srgbClr val="551B25"/>
              </a:solidFill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FD00EFD-A348-4664-A994-756851B02CA7}"/>
              </a:ext>
            </a:extLst>
          </p:cNvPr>
          <p:cNvCxnSpPr>
            <a:cxnSpLocks/>
          </p:cNvCxnSpPr>
          <p:nvPr/>
        </p:nvCxnSpPr>
        <p:spPr>
          <a:xfrm>
            <a:off x="259977" y="7587916"/>
            <a:ext cx="627116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5C499F89-6142-4952-B228-C0C0FD62FDAF}"/>
              </a:ext>
            </a:extLst>
          </p:cNvPr>
          <p:cNvSpPr txBox="1"/>
          <p:nvPr/>
        </p:nvSpPr>
        <p:spPr>
          <a:xfrm>
            <a:off x="295690" y="7642858"/>
            <a:ext cx="6266619" cy="570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CREDIT ACTIVE  </a:t>
            </a:r>
            <a:r>
              <a:rPr lang="en-GB" sz="16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    								             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      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						                                                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2A77C0-CBBA-4365-BD5F-1387617DD9CF}"/>
              </a:ext>
            </a:extLst>
          </p:cNvPr>
          <p:cNvSpPr txBox="1"/>
          <p:nvPr/>
        </p:nvSpPr>
        <p:spPr>
          <a:xfrm>
            <a:off x="278558" y="7997316"/>
            <a:ext cx="6252584" cy="1415772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sz="16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Live Insight Accounts</a:t>
            </a:r>
          </a:p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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Confirmed</a:t>
            </a:r>
          </a:p>
          <a:p>
            <a:endParaRPr lang="en-GB" sz="1400" dirty="0">
              <a:solidFill>
                <a:schemeClr val="bg2">
                  <a:lumMod val="25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Live Insight Lenders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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Confirmed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1772747-C291-4BE2-B6F3-2CE16AAA17F1}"/>
              </a:ext>
            </a:extLst>
          </p:cNvPr>
          <p:cNvCxnSpPr>
            <a:cxnSpLocks/>
          </p:cNvCxnSpPr>
          <p:nvPr/>
        </p:nvCxnSpPr>
        <p:spPr>
          <a:xfrm>
            <a:off x="6531141" y="7587916"/>
            <a:ext cx="0" cy="4411579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CF63141-7CB4-4BC6-B254-31F3B053AFD6}"/>
              </a:ext>
            </a:extLst>
          </p:cNvPr>
          <p:cNvCxnSpPr>
            <a:cxnSpLocks/>
          </p:cNvCxnSpPr>
          <p:nvPr/>
        </p:nvCxnSpPr>
        <p:spPr>
          <a:xfrm>
            <a:off x="278557" y="7587916"/>
            <a:ext cx="0" cy="4411579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20B64C7E-CDB6-4426-92C0-4165A3ED94E5}"/>
              </a:ext>
            </a:extLst>
          </p:cNvPr>
          <p:cNvSpPr txBox="1"/>
          <p:nvPr/>
        </p:nvSpPr>
        <p:spPr>
          <a:xfrm>
            <a:off x="326858" y="9552527"/>
            <a:ext cx="62666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bg2">
                    <a:lumMod val="25000"/>
                  </a:schemeClr>
                </a:solidFill>
              </a:rPr>
              <a:t>DATE OF BIRTH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    									       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</a:t>
            </a:r>
            <a:r>
              <a: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							                                                </a:t>
            </a:r>
            <a:endParaRPr lang="en-GB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4F08BF-33C1-46B9-8420-B7EDD43AF352}"/>
              </a:ext>
            </a:extLst>
          </p:cNvPr>
          <p:cNvSpPr txBox="1"/>
          <p:nvPr/>
        </p:nvSpPr>
        <p:spPr>
          <a:xfrm>
            <a:off x="278558" y="10022089"/>
            <a:ext cx="6252584" cy="1815882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DOB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1979-01-01</a:t>
            </a:r>
          </a:p>
          <a:p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</a:rPr>
              <a:t>LexisNexis</a:t>
            </a:r>
          </a:p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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The date of birth has been verified. (1)</a:t>
            </a:r>
          </a:p>
          <a:p>
            <a:endParaRPr lang="en-GB" sz="1400" dirty="0">
              <a:solidFill>
                <a:schemeClr val="bg2">
                  <a:lumMod val="25000"/>
                </a:schemeClr>
              </a:solidFill>
              <a:sym typeface="Wingdings" panose="05000000000000000000" pitchFamily="2" charset="2"/>
            </a:endParaRPr>
          </a:p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Equifax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r>
              <a:rPr lang="en-GB" sz="14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GB" sz="1400" dirty="0">
                <a:solidFill>
                  <a:srgbClr val="551B25"/>
                </a:solidFill>
                <a:sym typeface="Wingdings" panose="05000000000000000000" pitchFamily="2" charset="2"/>
              </a:rPr>
              <a:t>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The date of birth has not be verified. (0)</a:t>
            </a:r>
          </a:p>
        </p:txBody>
      </p:sp>
    </p:spTree>
    <p:extLst>
      <p:ext uri="{BB962C8B-B14F-4D97-AF65-F5344CB8AC3E}">
        <p14:creationId xmlns:p14="http://schemas.microsoft.com/office/powerpoint/2010/main" val="252916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3FE2DCF6-4BCA-4C20-A356-976F30F755CB}"/>
              </a:ext>
            </a:extLst>
          </p:cNvPr>
          <p:cNvGrpSpPr/>
          <p:nvPr/>
        </p:nvGrpSpPr>
        <p:grpSpPr>
          <a:xfrm>
            <a:off x="285164" y="232759"/>
            <a:ext cx="6287672" cy="11726481"/>
            <a:chOff x="285164" y="232759"/>
            <a:chExt cx="6287672" cy="1172648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E90561C-0123-4982-ACFE-522CDB7C80A5}"/>
                </a:ext>
              </a:extLst>
            </p:cNvPr>
            <p:cNvSpPr txBox="1"/>
            <p:nvPr/>
          </p:nvSpPr>
          <p:spPr>
            <a:xfrm>
              <a:off x="292182" y="232759"/>
              <a:ext cx="62666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PROPERTY REGISTER SEARCH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C551D22-4102-4BC5-949F-0458D0AA71AA}"/>
                </a:ext>
              </a:extLst>
            </p:cNvPr>
            <p:cNvSpPr txBox="1"/>
            <p:nvPr/>
          </p:nvSpPr>
          <p:spPr>
            <a:xfrm>
              <a:off x="292183" y="647600"/>
              <a:ext cx="6252584" cy="2462213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Forename Match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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Confirmed</a:t>
              </a: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Surname Match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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Confirmed</a:t>
              </a: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Ownership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Joint ownership</a:t>
              </a:r>
            </a:p>
            <a:p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Title</a:t>
              </a: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HD123456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75354B-D39C-4E23-8241-6B7D66D609C4}"/>
                </a:ext>
              </a:extLst>
            </p:cNvPr>
            <p:cNvCxnSpPr>
              <a:cxnSpLocks/>
            </p:cNvCxnSpPr>
            <p:nvPr/>
          </p:nvCxnSpPr>
          <p:spPr>
            <a:xfrm>
              <a:off x="292183" y="237981"/>
              <a:ext cx="6252584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54DCB5-A3DD-4F27-BB05-0EC370319963}"/>
                </a:ext>
              </a:extLst>
            </p:cNvPr>
            <p:cNvCxnSpPr>
              <a:cxnSpLocks/>
            </p:cNvCxnSpPr>
            <p:nvPr/>
          </p:nvCxnSpPr>
          <p:spPr>
            <a:xfrm>
              <a:off x="292183" y="237981"/>
              <a:ext cx="0" cy="11336168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F14062B-1FED-43BF-BA1F-2FC691F814AC}"/>
                </a:ext>
              </a:extLst>
            </p:cNvPr>
            <p:cNvCxnSpPr>
              <a:cxnSpLocks/>
            </p:cNvCxnSpPr>
            <p:nvPr/>
          </p:nvCxnSpPr>
          <p:spPr>
            <a:xfrm>
              <a:off x="6544767" y="237981"/>
              <a:ext cx="0" cy="11336168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3C2973C-6243-4CA5-A17C-B122B983A4C3}"/>
                </a:ext>
              </a:extLst>
            </p:cNvPr>
            <p:cNvSpPr txBox="1"/>
            <p:nvPr/>
          </p:nvSpPr>
          <p:spPr>
            <a:xfrm>
              <a:off x="292182" y="2965434"/>
              <a:ext cx="626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chemeClr val="bg2">
                    <a:lumMod val="25000"/>
                  </a:schemeClr>
                </a:solidFill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CCJ			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6ED70FD-417A-46EA-9F61-BA97832020AE}"/>
                </a:ext>
              </a:extLst>
            </p:cNvPr>
            <p:cNvSpPr txBox="1"/>
            <p:nvPr/>
          </p:nvSpPr>
          <p:spPr>
            <a:xfrm>
              <a:off x="306218" y="3494904"/>
              <a:ext cx="6238548" cy="523220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Registry Trust</a:t>
              </a: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AC4597D-CC63-4015-BB06-9ADB463D2054}"/>
                </a:ext>
              </a:extLst>
            </p:cNvPr>
            <p:cNvSpPr txBox="1"/>
            <p:nvPr/>
          </p:nvSpPr>
          <p:spPr>
            <a:xfrm>
              <a:off x="306217" y="3952340"/>
              <a:ext cx="626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chemeClr val="bg2">
                    <a:lumMod val="25000"/>
                  </a:schemeClr>
                </a:solidFill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INSOLVENCY SEARCH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942D4609-7E23-402D-916C-ED4C7A4316B9}"/>
                </a:ext>
              </a:extLst>
            </p:cNvPr>
            <p:cNvSpPr txBox="1"/>
            <p:nvPr/>
          </p:nvSpPr>
          <p:spPr>
            <a:xfrm>
              <a:off x="285164" y="4565429"/>
              <a:ext cx="6252584" cy="2462213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IVA (England &amp; Wales)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DRO (England &amp; Wales) 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Bankruptcy (England &amp; Wales) 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Bankruptcy (Northern Ireland) </a:t>
              </a:r>
            </a:p>
            <a:p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2187A903-801A-4542-A1AC-5299EBE7F052}"/>
                </a:ext>
              </a:extLst>
            </p:cNvPr>
            <p:cNvSpPr txBox="1"/>
            <p:nvPr/>
          </p:nvSpPr>
          <p:spPr>
            <a:xfrm>
              <a:off x="306217" y="6957757"/>
              <a:ext cx="626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chemeClr val="bg2">
                    <a:lumMod val="25000"/>
                  </a:schemeClr>
                </a:solidFill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COMPANY DIRECTOR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C006A88A-59E0-4B97-BE9C-F8AE9EB03881}"/>
                </a:ext>
              </a:extLst>
            </p:cNvPr>
            <p:cNvSpPr txBox="1"/>
            <p:nvPr/>
          </p:nvSpPr>
          <p:spPr>
            <a:xfrm>
              <a:off x="292181" y="7591806"/>
              <a:ext cx="6252584" cy="523220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Match Type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00EB589D-EF97-4340-B8CF-4E784F7DA5ED}"/>
                </a:ext>
              </a:extLst>
            </p:cNvPr>
            <p:cNvSpPr txBox="1"/>
            <p:nvPr/>
          </p:nvSpPr>
          <p:spPr>
            <a:xfrm>
              <a:off x="285164" y="8056185"/>
              <a:ext cx="626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chemeClr val="bg2">
                    <a:lumMod val="25000"/>
                  </a:schemeClr>
                </a:solidFill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PEP &amp; SANCTION	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9E682F0-C96B-4049-9381-290F968C6F14}"/>
                </a:ext>
              </a:extLst>
            </p:cNvPr>
            <p:cNvSpPr txBox="1"/>
            <p:nvPr/>
          </p:nvSpPr>
          <p:spPr>
            <a:xfrm>
              <a:off x="292181" y="8575693"/>
              <a:ext cx="6252584" cy="1169551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PEP 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Sanction List 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084140E-713D-4C47-9850-E18E2A87F83F}"/>
                </a:ext>
              </a:extLst>
            </p:cNvPr>
            <p:cNvSpPr txBox="1"/>
            <p:nvPr/>
          </p:nvSpPr>
          <p:spPr>
            <a:xfrm>
              <a:off x="306217" y="9593842"/>
              <a:ext cx="626661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1400" dirty="0">
                <a:solidFill>
                  <a:schemeClr val="bg2">
                    <a:lumMod val="25000"/>
                  </a:schemeClr>
                </a:solidFill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MORALITY									              	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CB8BD47-2CE0-40E6-AB59-BCBC50BC5CC8}"/>
                </a:ext>
              </a:extLst>
            </p:cNvPr>
            <p:cNvSpPr txBox="1"/>
            <p:nvPr/>
          </p:nvSpPr>
          <p:spPr>
            <a:xfrm>
              <a:off x="292181" y="10143358"/>
              <a:ext cx="6252584" cy="1815882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DRI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Halo 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GRO 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No matches found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213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roup 48">
            <a:extLst>
              <a:ext uri="{FF2B5EF4-FFF2-40B4-BE49-F238E27FC236}">
                <a16:creationId xmlns:a16="http://schemas.microsoft.com/office/drawing/2014/main" id="{F5138480-E7B4-4583-AEEA-28770A45C0C8}"/>
              </a:ext>
            </a:extLst>
          </p:cNvPr>
          <p:cNvGrpSpPr/>
          <p:nvPr/>
        </p:nvGrpSpPr>
        <p:grpSpPr>
          <a:xfrm>
            <a:off x="292182" y="433095"/>
            <a:ext cx="6283569" cy="11325810"/>
            <a:chOff x="292182" y="93275"/>
            <a:chExt cx="6283569" cy="1132581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CD47FB4-1CD8-413F-B49B-85FAD7773403}"/>
                </a:ext>
              </a:extLst>
            </p:cNvPr>
            <p:cNvSpPr txBox="1"/>
            <p:nvPr/>
          </p:nvSpPr>
          <p:spPr>
            <a:xfrm>
              <a:off x="292182" y="93275"/>
              <a:ext cx="62666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ADDRESS LINKS	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							   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B054D58-5ADF-423A-9A9F-5F54C4C0C503}"/>
                </a:ext>
              </a:extLst>
            </p:cNvPr>
            <p:cNvSpPr txBox="1"/>
            <p:nvPr/>
          </p:nvSpPr>
          <p:spPr>
            <a:xfrm>
              <a:off x="302708" y="403567"/>
              <a:ext cx="6252584" cy="4832092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Address</a:t>
              </a:r>
            </a:p>
            <a:p>
              <a:r>
                <a:rPr lang="en-GB" sz="1400" dirty="0"/>
                <a:t>12, Station Road, Hertford, SG12 1UE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</a:rPr>
                <a:t>Recency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2019-10-15</a:t>
              </a:r>
            </a:p>
            <a:p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Electoral Role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 </a:t>
              </a:r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 err="1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Tracesmart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 Register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</a:t>
              </a:r>
            </a:p>
            <a:p>
              <a:endPara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Rolling Register</a:t>
              </a:r>
            </a:p>
            <a:p>
              <a:r>
                <a:rPr lang="en-GB" sz="1400" dirty="0">
                  <a:solidFill>
                    <a:srgbClr val="551B25"/>
                  </a:solidFill>
                  <a:sym typeface="Wingdings" panose="05000000000000000000" pitchFamily="2" charset="2"/>
                </a:rPr>
                <a:t></a:t>
              </a:r>
            </a:p>
            <a:p>
              <a:endParaRPr lang="en-GB" sz="1400" b="1" dirty="0">
                <a:solidFill>
                  <a:srgbClr val="551B25"/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Telephone Directory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</a:t>
              </a:r>
            </a:p>
            <a:p>
              <a:r>
                <a:rPr lang="en-GB" sz="1400" dirty="0">
                  <a:solidFill>
                    <a:srgbClr val="00B0F0"/>
                  </a:solidFill>
                  <a:sym typeface="Wingdings" panose="05000000000000000000" pitchFamily="2" charset="2"/>
                </a:rPr>
                <a:t></a:t>
              </a:r>
              <a:r>
                <a:rPr lang="en-GB" sz="1400" b="1" dirty="0" err="1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LexiusNexis</a:t>
              </a:r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® Phone Match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07904 654321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Smart Link </a:t>
              </a:r>
            </a:p>
            <a:p>
              <a:r>
                <a:rPr lang="en-GB" sz="1400" dirty="0">
                  <a:solidFill>
                    <a:schemeClr val="accent6">
                      <a:lumMod val="75000"/>
                    </a:schemeClr>
                  </a:solidFill>
                  <a:sym typeface="Wingdings" panose="05000000000000000000" pitchFamily="2" charset="2"/>
                </a:rPr>
                <a:t></a:t>
              </a:r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3FE1ACF-C006-426A-92A3-3C68948A9106}"/>
                </a:ext>
              </a:extLst>
            </p:cNvPr>
            <p:cNvCxnSpPr>
              <a:cxnSpLocks/>
            </p:cNvCxnSpPr>
            <p:nvPr/>
          </p:nvCxnSpPr>
          <p:spPr>
            <a:xfrm>
              <a:off x="292183" y="98497"/>
              <a:ext cx="6252584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B59CD8F-2637-432E-82F0-051BDB8ABA2C}"/>
                </a:ext>
              </a:extLst>
            </p:cNvPr>
            <p:cNvSpPr txBox="1"/>
            <p:nvPr/>
          </p:nvSpPr>
          <p:spPr>
            <a:xfrm>
              <a:off x="332963" y="8310542"/>
              <a:ext cx="6242788" cy="3108543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Property Description </a:t>
              </a:r>
              <a:endPara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dirty="0"/>
                <a:t> </a:t>
              </a:r>
              <a:r>
                <a:rPr lang="en-GB" sz="1400" dirty="0">
                  <a:sym typeface="Wingdings" panose="05000000000000000000" pitchFamily="2" charset="2"/>
                </a:rPr>
                <a:t>Terrace</a:t>
              </a:r>
            </a:p>
            <a:p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Tenure</a:t>
              </a:r>
            </a:p>
            <a:p>
              <a:r>
                <a:rPr lang="en-GB" sz="1400" dirty="0">
                  <a:sym typeface="Wingdings" panose="05000000000000000000" pitchFamily="2" charset="2"/>
                </a:rPr>
                <a:t>Freehold</a:t>
              </a:r>
            </a:p>
            <a:p>
              <a:endParaRPr lang="en-GB" sz="1400" dirty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Transfer Date</a:t>
              </a:r>
            </a:p>
            <a:p>
              <a:pPr marL="285750" indent="-285750">
                <a:buFont typeface="Wingdings" panose="05000000000000000000" pitchFamily="2" charset="2"/>
                <a:buChar char="û"/>
              </a:pPr>
              <a:r>
                <a:rPr lang="en-GB" sz="1400" dirty="0">
                  <a:sym typeface="Wingdings" panose="05000000000000000000" pitchFamily="2" charset="2"/>
                </a:rPr>
                <a:t>No matches found</a:t>
              </a:r>
            </a:p>
            <a:p>
              <a:pPr marL="285750" indent="-285750">
                <a:buFont typeface="Wingdings" panose="05000000000000000000" pitchFamily="2" charset="2"/>
                <a:buChar char="û"/>
              </a:pPr>
              <a:endParaRPr lang="en-GB" sz="1400" dirty="0"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Purchase Price</a:t>
              </a: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£275,000.00</a:t>
              </a:r>
            </a:p>
            <a:p>
              <a:endPara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endParaRPr>
            </a:p>
            <a:p>
              <a:r>
                <a:rPr lang="en-GB" sz="1400" b="1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Silhouette Code</a:t>
              </a:r>
            </a:p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C11</a:t>
              </a:r>
            </a:p>
          </p:txBody>
        </p:sp>
      </p:grp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CB1A381-0D81-4467-8C44-F17112AE9A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38394"/>
              </p:ext>
            </p:extLst>
          </p:nvPr>
        </p:nvGraphicFramePr>
        <p:xfrm>
          <a:off x="318200" y="5591399"/>
          <a:ext cx="6250536" cy="2379322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734220">
                  <a:extLst>
                    <a:ext uri="{9D8B030D-6E8A-4147-A177-3AD203B41FA5}">
                      <a16:colId xmlns:a16="http://schemas.microsoft.com/office/drawing/2014/main" val="1462757455"/>
                    </a:ext>
                  </a:extLst>
                </a:gridCol>
                <a:gridCol w="1087555">
                  <a:extLst>
                    <a:ext uri="{9D8B030D-6E8A-4147-A177-3AD203B41FA5}">
                      <a16:colId xmlns:a16="http://schemas.microsoft.com/office/drawing/2014/main" val="3887586942"/>
                    </a:ext>
                  </a:extLst>
                </a:gridCol>
                <a:gridCol w="1248924">
                  <a:extLst>
                    <a:ext uri="{9D8B030D-6E8A-4147-A177-3AD203B41FA5}">
                      <a16:colId xmlns:a16="http://schemas.microsoft.com/office/drawing/2014/main" val="3949040643"/>
                    </a:ext>
                  </a:extLst>
                </a:gridCol>
                <a:gridCol w="1179837">
                  <a:extLst>
                    <a:ext uri="{9D8B030D-6E8A-4147-A177-3AD203B41FA5}">
                      <a16:colId xmlns:a16="http://schemas.microsoft.com/office/drawing/2014/main" val="1822702348"/>
                    </a:ext>
                  </a:extLst>
                </a:gridCol>
              </a:tblGrid>
              <a:tr h="465534">
                <a:tc>
                  <a:txBody>
                    <a:bodyPr/>
                    <a:lstStyle/>
                    <a:p>
                      <a:r>
                        <a:rPr lang="en-GB" dirty="0"/>
                        <a:t>Address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Recency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Residency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236747"/>
                  </a:ext>
                </a:extLst>
              </a:tr>
              <a:tr h="451165">
                <a:tc>
                  <a:txBody>
                    <a:bodyPr/>
                    <a:lstStyle/>
                    <a:p>
                      <a:r>
                        <a:rPr lang="en-GB" b="1" dirty="0"/>
                        <a:t>MR JOHN JAMES SMITH</a:t>
                      </a:r>
                    </a:p>
                    <a:p>
                      <a:r>
                        <a:rPr lang="en-GB" sz="1100" dirty="0"/>
                        <a:t>2 MANOR CLOSE, HERTFORDSG14 3JZ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Subject - DOB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2015-02-1999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977542"/>
                  </a:ext>
                </a:extLst>
              </a:tr>
              <a:tr h="451165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1" dirty="0"/>
                        <a:t>MR JOHN JAMES SMITH</a:t>
                      </a:r>
                    </a:p>
                    <a:p>
                      <a:r>
                        <a:rPr lang="en-GB" sz="1050" dirty="0"/>
                        <a:t>12 ST. ANDREW STREET, HERTFORDSG14 1JA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Subject - DOB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2014-10-23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278151"/>
                  </a:ext>
                </a:extLst>
              </a:tr>
              <a:tr h="451165">
                <a:tc>
                  <a:txBody>
                    <a:bodyPr/>
                    <a:lstStyle/>
                    <a:p>
                      <a:r>
                        <a:rPr lang="en-GB" b="1" dirty="0"/>
                        <a:t>MR JOHN JAMES SMITH</a:t>
                      </a:r>
                    </a:p>
                    <a:p>
                      <a:r>
                        <a:rPr lang="en-GB" sz="1100" b="0" dirty="0"/>
                        <a:t>1 ALBERT ROAD, HARLOW CM17 9RB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Subject - DOB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2012-01-01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7278699"/>
                  </a:ext>
                </a:extLst>
              </a:tr>
              <a:tr h="511708">
                <a:tc>
                  <a:txBody>
                    <a:bodyPr/>
                    <a:lstStyle/>
                    <a:p>
                      <a:r>
                        <a:rPr lang="en-GB" b="1" dirty="0"/>
                        <a:t>MR JOHN JAMES SMITH</a:t>
                      </a:r>
                    </a:p>
                    <a:p>
                      <a:r>
                        <a:rPr lang="en-GB" sz="1100" b="0" dirty="0"/>
                        <a:t>123 ST JAMES CLOSE, HARLOWCM17 9DF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Subject - DOB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2004-10-15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2004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020300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4D3C407C-B836-4550-92A7-5B5A68032239}"/>
              </a:ext>
            </a:extLst>
          </p:cNvPr>
          <p:cNvSpPr txBox="1"/>
          <p:nvPr/>
        </p:nvSpPr>
        <p:spPr>
          <a:xfrm>
            <a:off x="368774" y="8156653"/>
            <a:ext cx="6217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PROPERTY SEARCHED 									    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</a:t>
            </a:r>
            <a:r>
              <a:rPr lang="en-GB" sz="1400" dirty="0"/>
              <a:t>                                                                                                        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0206F15-8A98-4A91-B20F-02B2338FC38C}"/>
              </a:ext>
            </a:extLst>
          </p:cNvPr>
          <p:cNvCxnSpPr>
            <a:cxnSpLocks/>
          </p:cNvCxnSpPr>
          <p:nvPr/>
        </p:nvCxnSpPr>
        <p:spPr>
          <a:xfrm flipH="1">
            <a:off x="308265" y="443540"/>
            <a:ext cx="6287" cy="1132581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756C95B-1E51-4B46-9BEE-811D01577A4F}"/>
              </a:ext>
            </a:extLst>
          </p:cNvPr>
          <p:cNvCxnSpPr>
            <a:cxnSpLocks/>
          </p:cNvCxnSpPr>
          <p:nvPr/>
        </p:nvCxnSpPr>
        <p:spPr>
          <a:xfrm>
            <a:off x="6568736" y="95886"/>
            <a:ext cx="0" cy="11323199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024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6AC710C7-FF6A-4846-9BAD-449211E723E2}"/>
              </a:ext>
            </a:extLst>
          </p:cNvPr>
          <p:cNvGrpSpPr/>
          <p:nvPr/>
        </p:nvGrpSpPr>
        <p:grpSpPr>
          <a:xfrm>
            <a:off x="236050" y="278969"/>
            <a:ext cx="6266619" cy="12326911"/>
            <a:chOff x="278148" y="237981"/>
            <a:chExt cx="6266619" cy="1133616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F51A1AB-0EB8-49B4-9409-4B859351F148}"/>
                </a:ext>
              </a:extLst>
            </p:cNvPr>
            <p:cNvSpPr txBox="1"/>
            <p:nvPr/>
          </p:nvSpPr>
          <p:spPr>
            <a:xfrm>
              <a:off x="278148" y="1763168"/>
              <a:ext cx="6266619" cy="307777"/>
            </a:xfrm>
            <a:prstGeom prst="rect">
              <a:avLst/>
            </a:prstGeom>
            <a:noFill/>
            <a:ln>
              <a:solidFill>
                <a:schemeClr val="bg2">
                  <a:lumMod val="9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OTHER OCCUPANTS									       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  <a:sym typeface="Wingdings" panose="05000000000000000000" pitchFamily="2" charset="2"/>
                </a:rPr>
                <a:t></a:t>
              </a:r>
              <a:r>
                <a:rPr lang="en-GB" sz="1400" dirty="0">
                  <a:solidFill>
                    <a:schemeClr val="bg2">
                      <a:lumMod val="25000"/>
                    </a:schemeClr>
                  </a:solidFill>
                </a:rPr>
                <a:t>                                             </a:t>
              </a:r>
              <a:endParaRPr lang="en-GB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9878695D-F05A-4391-ADEF-6EFA95D2D66C}"/>
                </a:ext>
              </a:extLst>
            </p:cNvPr>
            <p:cNvCxnSpPr>
              <a:cxnSpLocks/>
            </p:cNvCxnSpPr>
            <p:nvPr/>
          </p:nvCxnSpPr>
          <p:spPr>
            <a:xfrm>
              <a:off x="292183" y="237981"/>
              <a:ext cx="6252584" cy="0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94A533-D1A2-42AC-81A0-58A4B544547B}"/>
                </a:ext>
              </a:extLst>
            </p:cNvPr>
            <p:cNvCxnSpPr>
              <a:cxnSpLocks/>
            </p:cNvCxnSpPr>
            <p:nvPr/>
          </p:nvCxnSpPr>
          <p:spPr>
            <a:xfrm>
              <a:off x="292183" y="237981"/>
              <a:ext cx="0" cy="11336168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5F50BA8-E243-4000-9D6F-943196755170}"/>
                </a:ext>
              </a:extLst>
            </p:cNvPr>
            <p:cNvCxnSpPr>
              <a:cxnSpLocks/>
            </p:cNvCxnSpPr>
            <p:nvPr/>
          </p:nvCxnSpPr>
          <p:spPr>
            <a:xfrm>
              <a:off x="6544767" y="237981"/>
              <a:ext cx="0" cy="11336168"/>
            </a:xfrm>
            <a:prstGeom prst="line">
              <a:avLst/>
            </a:prstGeom>
            <a:ln>
              <a:solidFill>
                <a:schemeClr val="bg2">
                  <a:lumMod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2" name="Table 22">
            <a:extLst>
              <a:ext uri="{FF2B5EF4-FFF2-40B4-BE49-F238E27FC236}">
                <a16:creationId xmlns:a16="http://schemas.microsoft.com/office/drawing/2014/main" id="{79260368-7E5E-451F-8A7F-E3BF18DDE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714371"/>
              </p:ext>
            </p:extLst>
          </p:nvPr>
        </p:nvGraphicFramePr>
        <p:xfrm>
          <a:off x="264121" y="2435433"/>
          <a:ext cx="6259593" cy="1112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318977">
                  <a:extLst>
                    <a:ext uri="{9D8B030D-6E8A-4147-A177-3AD203B41FA5}">
                      <a16:colId xmlns:a16="http://schemas.microsoft.com/office/drawing/2014/main" val="748529766"/>
                    </a:ext>
                  </a:extLst>
                </a:gridCol>
                <a:gridCol w="1340365">
                  <a:extLst>
                    <a:ext uri="{9D8B030D-6E8A-4147-A177-3AD203B41FA5}">
                      <a16:colId xmlns:a16="http://schemas.microsoft.com/office/drawing/2014/main" val="62552425"/>
                    </a:ext>
                  </a:extLst>
                </a:gridCol>
                <a:gridCol w="1449465">
                  <a:extLst>
                    <a:ext uri="{9D8B030D-6E8A-4147-A177-3AD203B41FA5}">
                      <a16:colId xmlns:a16="http://schemas.microsoft.com/office/drawing/2014/main" val="1269486273"/>
                    </a:ext>
                  </a:extLst>
                </a:gridCol>
                <a:gridCol w="1150786">
                  <a:extLst>
                    <a:ext uri="{9D8B030D-6E8A-4147-A177-3AD203B41FA5}">
                      <a16:colId xmlns:a16="http://schemas.microsoft.com/office/drawing/2014/main" val="1095302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Occupancy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Residency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DOB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8327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MRS JANE MARGARET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1980-01-03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548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MR JOHN JAMES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1979-05-25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211465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9F9F975B-29E8-49A1-82C5-2BC91DD7441C}"/>
              </a:ext>
            </a:extLst>
          </p:cNvPr>
          <p:cNvSpPr txBox="1"/>
          <p:nvPr/>
        </p:nvSpPr>
        <p:spPr>
          <a:xfrm>
            <a:off x="306216" y="278968"/>
            <a:ext cx="6217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GONE AWAY											     </a:t>
            </a:r>
            <a:r>
              <a:rPr lang="en-GB" sz="14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</a:t>
            </a:r>
            <a:r>
              <a:rPr lang="en-GB" sz="1400" dirty="0"/>
              <a:t>                                                                                                         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9EC1DF9-CBC9-42A8-802F-45532AE762E9}"/>
              </a:ext>
            </a:extLst>
          </p:cNvPr>
          <p:cNvCxnSpPr>
            <a:cxnSpLocks/>
          </p:cNvCxnSpPr>
          <p:nvPr/>
        </p:nvCxnSpPr>
        <p:spPr>
          <a:xfrm>
            <a:off x="250085" y="715973"/>
            <a:ext cx="6273629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5FAC72C-5EC0-4C62-BC11-D623968ECB80}"/>
              </a:ext>
            </a:extLst>
          </p:cNvPr>
          <p:cNvSpPr/>
          <p:nvPr/>
        </p:nvSpPr>
        <p:spPr>
          <a:xfrm>
            <a:off x="271129" y="938587"/>
            <a:ext cx="63367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Rolling Register</a:t>
            </a:r>
          </a:p>
          <a:p>
            <a:r>
              <a:rPr lang="en-GB" dirty="0">
                <a:solidFill>
                  <a:srgbClr val="551B25"/>
                </a:solidFill>
                <a:sym typeface="Wingdings" panose="05000000000000000000" pitchFamily="2" charset="2"/>
              </a:rPr>
              <a:t> </a:t>
            </a:r>
            <a:r>
              <a:rPr lang="en-GB" sz="1200" dirty="0">
                <a:solidFill>
                  <a:schemeClr val="bg2">
                    <a:lumMod val="25000"/>
                  </a:schemeClr>
                </a:solidFill>
                <a:sym typeface="Wingdings" panose="05000000000000000000" pitchFamily="2" charset="2"/>
              </a:rPr>
              <a:t>A search of the UK’s Gone Away suppression files did not yield the subject as a verified mover from the given address</a:t>
            </a:r>
            <a:endParaRPr lang="en-GB" dirty="0">
              <a:solidFill>
                <a:schemeClr val="bg2">
                  <a:lumMod val="25000"/>
                </a:schemeClr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63861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97F765ECFFFC4BBB9360B00A824CEF" ma:contentTypeVersion="2" ma:contentTypeDescription="Create a new document." ma:contentTypeScope="" ma:versionID="c9b2fd62280f06b6a68b7ec2ec34ca42">
  <xsd:schema xmlns:xsd="http://www.w3.org/2001/XMLSchema" xmlns:xs="http://www.w3.org/2001/XMLSchema" xmlns:p="http://schemas.microsoft.com/office/2006/metadata/properties" xmlns:ns3="21ca26d3-b882-491b-b3ae-dba55c18ece3" targetNamespace="http://schemas.microsoft.com/office/2006/metadata/properties" ma:root="true" ma:fieldsID="0c9cc508740e4903d95bd9ab72a0d4a2" ns3:_="">
    <xsd:import namespace="21ca26d3-b882-491b-b3ae-dba55c18ece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a26d3-b882-491b-b3ae-dba55c18ec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B280FEF-BC20-4273-B129-05414056BE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a26d3-b882-491b-b3ae-dba55c18ec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3141D44-742A-472F-BDA8-CF408A2920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F95798-86F0-481A-A16F-E59DE997EF8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</TotalTime>
  <Words>736</Words>
  <Application>Microsoft Office PowerPoint</Application>
  <PresentationFormat>Widescreen</PresentationFormat>
  <Paragraphs>208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Tiegan Hawkins</dc:creator>
  <cp:lastModifiedBy>Martin Brown</cp:lastModifiedBy>
  <cp:revision>11</cp:revision>
  <dcterms:created xsi:type="dcterms:W3CDTF">2020-07-24T13:24:24Z</dcterms:created>
  <dcterms:modified xsi:type="dcterms:W3CDTF">2020-07-27T13:08:01Z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0x0101005897F765ECFFFC4BBB9360B00A824CEF</vt:lpwstr>
  </property>
</Properties>
</file>